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Montserrat SemiBold"/>
      <p:regular r:id="rId19"/>
      <p:bold r:id="rId20"/>
      <p:italic r:id="rId21"/>
      <p:boldItalic r:id="rId22"/>
    </p:embeddedFont>
    <p:embeddedFont>
      <p:font typeface="Montserrat"/>
      <p:regular r:id="rId23"/>
      <p:bold r:id="rId24"/>
      <p:italic r:id="rId25"/>
      <p:boldItalic r:id="rId26"/>
    </p:embeddedFont>
    <p:embeddedFont>
      <p:font typeface="Montserrat Medium"/>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SemiBold-bold.fntdata"/><Relationship Id="rId22" Type="http://schemas.openxmlformats.org/officeDocument/2006/relationships/font" Target="fonts/MontserratSemiBold-boldItalic.fntdata"/><Relationship Id="rId21" Type="http://schemas.openxmlformats.org/officeDocument/2006/relationships/font" Target="fonts/MontserratSemiBold-italic.fntdata"/><Relationship Id="rId24" Type="http://schemas.openxmlformats.org/officeDocument/2006/relationships/font" Target="fonts/Montserrat-bold.fntdata"/><Relationship Id="rId23" Type="http://schemas.openxmlformats.org/officeDocument/2006/relationships/font" Target="fonts/Montserra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Italic.fntdata"/><Relationship Id="rId25" Type="http://schemas.openxmlformats.org/officeDocument/2006/relationships/font" Target="fonts/Montserrat-italic.fntdata"/><Relationship Id="rId28" Type="http://schemas.openxmlformats.org/officeDocument/2006/relationships/font" Target="fonts/MontserratMedium-bold.fntdata"/><Relationship Id="rId27" Type="http://schemas.openxmlformats.org/officeDocument/2006/relationships/font" Target="fonts/MontserratMedium-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Medium-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MontserratMedium-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MontserratSemiBold-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93b6ef654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93b6ef654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96019d154e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96019d154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9394f255ca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9394f255ca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96019d154e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96019d154e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84aea41157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84aea41157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96019d154e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96019d154e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9394f255ca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9394f255ca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9394f255ca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9394f255ca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9394f255ca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9394f255ca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96019d154e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96019d154e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9394f255ca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9394f255ca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9394f255ca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9394f255ca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96019d154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96019d154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28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28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28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28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28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28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28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28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2800"/>
              <a:buNone/>
              <a:defRPr b="0" i="0" sz="4400" u="none" cap="none" strike="noStrike">
                <a:solidFill>
                  <a:schemeClr val="dk1"/>
                </a:solidFill>
                <a:latin typeface="Calibri"/>
                <a:ea typeface="Calibri"/>
                <a:cs typeface="Calibri"/>
                <a:sym typeface="Calibri"/>
              </a:defRPr>
            </a:lvl9pPr>
          </a:lstStyle>
          <a:p/>
        </p:txBody>
      </p:sp>
      <p:sp>
        <p:nvSpPr>
          <p:cNvPr id="52" name="Google Shape;52;p13"/>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www.inc.com/anna-meyer/holiday-retail-shopping-trends-2020.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www.inc.com/anna-meyer/holiday-retail-shopping-trends-2020.html" TargetMode="Externa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www.inc.com/anna-meyer/holiday-retail-shopping-trends-2020.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mailto:youremail@youremsil.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bazaarvoice.com/press/2020-holiday-predictions/" TargetMode="Externa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emarketer.com/content/majority-of-us-shoppers-will-turn-digital-holiday-shopping-needs-this-year" TargetMode="Externa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www.digitaltrends.com/dtdeals/best-amazon-prime-day-deal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mashable.com/shopping/black-friday-2020-future-predictions/" TargetMode="External"/><Relationship Id="rId4" Type="http://schemas.openxmlformats.org/officeDocument/2006/relationships/hyperlink" Target="https://www.theblackfriday.com/stores-closed-on-thanksgiving-day.php" TargetMode="External"/><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emarketer.com/content/majority-of-us-shoppers-will-turn-digital-holiday-shopping-needs-this-year" TargetMode="Externa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inc.com/anna-meyer/holiday-retail-shopping-trends-2020.html"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BF9FE"/>
            </a:gs>
            <a:gs pos="100000">
              <a:srgbClr val="EAE0F9"/>
            </a:gs>
          </a:gsLst>
          <a:lin ang="5400012" scaled="0"/>
        </a:gradFill>
      </p:bgPr>
    </p:bg>
    <p:spTree>
      <p:nvGrpSpPr>
        <p:cNvPr id="59" name="Shape 59"/>
        <p:cNvGrpSpPr/>
        <p:nvPr/>
      </p:nvGrpSpPr>
      <p:grpSpPr>
        <a:xfrm>
          <a:off x="0" y="0"/>
          <a:ext cx="0" cy="0"/>
          <a:chOff x="0" y="0"/>
          <a:chExt cx="0" cy="0"/>
        </a:xfrm>
      </p:grpSpPr>
      <p:sp>
        <p:nvSpPr>
          <p:cNvPr id="60" name="Google Shape;60;p14"/>
          <p:cNvSpPr txBox="1"/>
          <p:nvPr/>
        </p:nvSpPr>
        <p:spPr>
          <a:xfrm>
            <a:off x="1265100" y="3545325"/>
            <a:ext cx="6613800" cy="109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rgbClr val="434343"/>
                </a:solidFill>
                <a:latin typeface="Montserrat"/>
                <a:ea typeface="Montserrat"/>
                <a:cs typeface="Montserrat"/>
                <a:sym typeface="Montserrat"/>
              </a:rPr>
              <a:t>How eCommerce Trends for 2020 Will Affect Your Website</a:t>
            </a:r>
            <a:endParaRPr b="1" sz="2800">
              <a:solidFill>
                <a:srgbClr val="434343"/>
              </a:solidFill>
              <a:latin typeface="Montserrat"/>
              <a:ea typeface="Montserrat"/>
              <a:cs typeface="Montserrat"/>
              <a:sym typeface="Montserrat"/>
            </a:endParaRPr>
          </a:p>
        </p:txBody>
      </p:sp>
      <p:sp>
        <p:nvSpPr>
          <p:cNvPr id="61" name="Google Shape;61;p14"/>
          <p:cNvSpPr txBox="1"/>
          <p:nvPr/>
        </p:nvSpPr>
        <p:spPr>
          <a:xfrm>
            <a:off x="399600" y="234099"/>
            <a:ext cx="921900" cy="336300"/>
          </a:xfrm>
          <a:prstGeom prst="rect">
            <a:avLst/>
          </a:prstGeom>
          <a:solidFill>
            <a:srgbClr val="DFCEF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n" sz="900" u="none" cap="none" strike="noStrike">
                <a:solidFill>
                  <a:srgbClr val="000E31"/>
                </a:solidFill>
                <a:latin typeface="Montserrat"/>
                <a:ea typeface="Montserrat"/>
                <a:cs typeface="Montserrat"/>
                <a:sym typeface="Montserrat"/>
              </a:rPr>
              <a:t>Your Logo</a:t>
            </a:r>
            <a:endParaRPr b="1" i="0" sz="900" u="none" cap="none" strike="noStrike">
              <a:solidFill>
                <a:srgbClr val="000E31"/>
              </a:solidFill>
              <a:latin typeface="Montserrat"/>
              <a:ea typeface="Montserrat"/>
              <a:cs typeface="Montserrat"/>
              <a:sym typeface="Montserrat"/>
            </a:endParaRPr>
          </a:p>
        </p:txBody>
      </p:sp>
      <p:pic>
        <p:nvPicPr>
          <p:cNvPr id="62" name="Google Shape;62;p14"/>
          <p:cNvPicPr preferRelativeResize="0"/>
          <p:nvPr/>
        </p:nvPicPr>
        <p:blipFill>
          <a:blip r:embed="rId3">
            <a:alphaModFix/>
          </a:blip>
          <a:stretch>
            <a:fillRect/>
          </a:stretch>
        </p:blipFill>
        <p:spPr>
          <a:xfrm>
            <a:off x="1683062" y="570400"/>
            <a:ext cx="5625468" cy="297492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BF9FE"/>
            </a:gs>
            <a:gs pos="100000">
              <a:srgbClr val="EAE0F9"/>
            </a:gs>
          </a:gsLst>
          <a:lin ang="5400012" scaled="0"/>
        </a:gradFill>
      </p:bgPr>
    </p:bg>
    <p:spTree>
      <p:nvGrpSpPr>
        <p:cNvPr id="133" name="Shape 133"/>
        <p:cNvGrpSpPr/>
        <p:nvPr/>
      </p:nvGrpSpPr>
      <p:grpSpPr>
        <a:xfrm>
          <a:off x="0" y="0"/>
          <a:ext cx="0" cy="0"/>
          <a:chOff x="0" y="0"/>
          <a:chExt cx="0" cy="0"/>
        </a:xfrm>
      </p:grpSpPr>
      <p:sp>
        <p:nvSpPr>
          <p:cNvPr id="134" name="Google Shape;134;p23"/>
          <p:cNvSpPr txBox="1"/>
          <p:nvPr>
            <p:ph type="title"/>
          </p:nvPr>
        </p:nvSpPr>
        <p:spPr>
          <a:xfrm>
            <a:off x="323400" y="983433"/>
            <a:ext cx="3539700" cy="3381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300">
                <a:solidFill>
                  <a:srgbClr val="434343"/>
                </a:solidFill>
                <a:latin typeface="Montserrat"/>
                <a:ea typeface="Montserrat"/>
                <a:cs typeface="Montserrat"/>
                <a:sym typeface="Montserrat"/>
              </a:rPr>
              <a:t>Fewer big parties, more small gatherings</a:t>
            </a:r>
            <a:endParaRPr b="1" sz="2300">
              <a:solidFill>
                <a:srgbClr val="434343"/>
              </a:solidFill>
              <a:latin typeface="Montserrat"/>
              <a:ea typeface="Montserrat"/>
              <a:cs typeface="Montserrat"/>
              <a:sym typeface="Montserrat"/>
            </a:endParaRPr>
          </a:p>
        </p:txBody>
      </p:sp>
      <p:sp>
        <p:nvSpPr>
          <p:cNvPr id="135" name="Google Shape;135;p23"/>
          <p:cNvSpPr txBox="1"/>
          <p:nvPr/>
        </p:nvSpPr>
        <p:spPr>
          <a:xfrm>
            <a:off x="0" y="4815400"/>
            <a:ext cx="9144000" cy="33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800">
                <a:latin typeface="Montserrat"/>
                <a:ea typeface="Montserrat"/>
                <a:cs typeface="Montserrat"/>
                <a:sym typeface="Montserrat"/>
              </a:rPr>
              <a:t>Source: Inc., </a:t>
            </a:r>
            <a:r>
              <a:rPr i="1" lang="en" sz="800" u="sng">
                <a:solidFill>
                  <a:schemeClr val="hlink"/>
                </a:solidFill>
                <a:latin typeface="Montserrat"/>
                <a:ea typeface="Montserrat"/>
                <a:cs typeface="Montserrat"/>
                <a:sym typeface="Montserrat"/>
                <a:hlinkClick r:id="rId3"/>
              </a:rPr>
              <a:t>https://www.inc.com/anna-meyer/holiday-retail-shopping-trends-2020.html</a:t>
            </a:r>
            <a:r>
              <a:rPr i="1" lang="en" sz="800">
                <a:latin typeface="Montserrat"/>
                <a:ea typeface="Montserrat"/>
                <a:cs typeface="Montserrat"/>
                <a:sym typeface="Montserrat"/>
              </a:rPr>
              <a:t> </a:t>
            </a:r>
            <a:endParaRPr i="1" sz="800">
              <a:latin typeface="Montserrat"/>
              <a:ea typeface="Montserrat"/>
              <a:cs typeface="Montserrat"/>
              <a:sym typeface="Montserrat"/>
            </a:endParaRPr>
          </a:p>
        </p:txBody>
      </p:sp>
      <p:sp>
        <p:nvSpPr>
          <p:cNvPr id="136" name="Google Shape;136;p23"/>
          <p:cNvSpPr txBox="1"/>
          <p:nvPr/>
        </p:nvSpPr>
        <p:spPr>
          <a:xfrm>
            <a:off x="4122075" y="983425"/>
            <a:ext cx="4564800" cy="36906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n" sz="1200">
                <a:solidFill>
                  <a:srgbClr val="434343"/>
                </a:solidFill>
                <a:latin typeface="Montserrat Medium"/>
                <a:ea typeface="Montserrat Medium"/>
                <a:cs typeface="Montserrat Medium"/>
                <a:sym typeface="Montserrat Medium"/>
              </a:rPr>
              <a:t>Big, blowout corporate </a:t>
            </a:r>
            <a:r>
              <a:rPr lang="en" sz="1200">
                <a:solidFill>
                  <a:srgbClr val="434343"/>
                </a:solidFill>
                <a:latin typeface="Montserrat Medium"/>
                <a:ea typeface="Montserrat Medium"/>
                <a:cs typeface="Montserrat Medium"/>
                <a:sym typeface="Montserrat Medium"/>
              </a:rPr>
              <a:t>holiday parties</a:t>
            </a:r>
            <a:r>
              <a:rPr lang="en" sz="1200">
                <a:solidFill>
                  <a:srgbClr val="434343"/>
                </a:solidFill>
                <a:latin typeface="Montserrat Medium"/>
                <a:ea typeface="Montserrat Medium"/>
                <a:cs typeface="Montserrat Medium"/>
                <a:sym typeface="Montserrat Medium"/>
              </a:rPr>
              <a:t>, if they happen at all, are going to be few and far between in 2020. Similarly, massive in-home holiday get togethers are going to give way to smaller, more personal gatherings with trusted friends and family.</a:t>
            </a:r>
            <a:endParaRPr sz="1200">
              <a:solidFill>
                <a:srgbClr val="434343"/>
              </a:solidFill>
              <a:latin typeface="Montserrat Medium"/>
              <a:ea typeface="Montserrat Medium"/>
              <a:cs typeface="Montserrat Medium"/>
              <a:sym typeface="Montserrat Medium"/>
            </a:endParaRPr>
          </a:p>
          <a:p>
            <a:pPr indent="0" lvl="0" marL="0" rtl="0" algn="l">
              <a:lnSpc>
                <a:spcPct val="125000"/>
              </a:lnSpc>
              <a:spcBef>
                <a:spcPts val="1000"/>
              </a:spcBef>
              <a:spcAft>
                <a:spcPts val="1000"/>
              </a:spcAft>
              <a:buNone/>
            </a:pPr>
            <a:r>
              <a:rPr lang="en" sz="1200">
                <a:solidFill>
                  <a:srgbClr val="434343"/>
                </a:solidFill>
                <a:latin typeface="Montserrat Medium"/>
                <a:ea typeface="Montserrat Medium"/>
                <a:cs typeface="Montserrat Medium"/>
                <a:sym typeface="Montserrat Medium"/>
              </a:rPr>
              <a:t>eCommerce players who can provide and deliver special, meaningful gifts and experiences appropriate for smaller groups will have the advantage over those tailored for the larger holiday gatherings that were typical in past years.</a:t>
            </a:r>
            <a:endParaRPr sz="1200">
              <a:solidFill>
                <a:srgbClr val="434343"/>
              </a:solidFill>
              <a:latin typeface="Montserrat Medium"/>
              <a:ea typeface="Montserrat Medium"/>
              <a:cs typeface="Montserrat Medium"/>
              <a:sym typeface="Montserrat Medium"/>
            </a:endParaRPr>
          </a:p>
        </p:txBody>
      </p:sp>
      <p:sp>
        <p:nvSpPr>
          <p:cNvPr id="137" name="Google Shape;137;p23"/>
          <p:cNvSpPr txBox="1"/>
          <p:nvPr/>
        </p:nvSpPr>
        <p:spPr>
          <a:xfrm>
            <a:off x="399600" y="234099"/>
            <a:ext cx="921900" cy="336300"/>
          </a:xfrm>
          <a:prstGeom prst="rect">
            <a:avLst/>
          </a:prstGeom>
          <a:solidFill>
            <a:srgbClr val="DFCEF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n" sz="900" u="none" cap="none" strike="noStrike">
                <a:solidFill>
                  <a:srgbClr val="000E31"/>
                </a:solidFill>
                <a:latin typeface="Montserrat"/>
                <a:ea typeface="Montserrat"/>
                <a:cs typeface="Montserrat"/>
                <a:sym typeface="Montserrat"/>
              </a:rPr>
              <a:t>Your Logo</a:t>
            </a:r>
            <a:endParaRPr b="1" i="0" sz="900" u="none" cap="none" strike="noStrike">
              <a:solidFill>
                <a:srgbClr val="000E31"/>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BF9FE"/>
            </a:gs>
            <a:gs pos="100000">
              <a:srgbClr val="EAE0F9"/>
            </a:gs>
          </a:gsLst>
          <a:lin ang="5400012" scaled="0"/>
        </a:gradFill>
      </p:bgPr>
    </p:bg>
    <p:spTree>
      <p:nvGrpSpPr>
        <p:cNvPr id="141" name="Shape 141"/>
        <p:cNvGrpSpPr/>
        <p:nvPr/>
      </p:nvGrpSpPr>
      <p:grpSpPr>
        <a:xfrm>
          <a:off x="0" y="0"/>
          <a:ext cx="0" cy="0"/>
          <a:chOff x="0" y="0"/>
          <a:chExt cx="0" cy="0"/>
        </a:xfrm>
      </p:grpSpPr>
      <p:sp>
        <p:nvSpPr>
          <p:cNvPr id="142" name="Google Shape;142;p24"/>
          <p:cNvSpPr txBox="1"/>
          <p:nvPr/>
        </p:nvSpPr>
        <p:spPr>
          <a:xfrm>
            <a:off x="304800" y="4829726"/>
            <a:ext cx="7235100" cy="3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solidFill>
                  <a:schemeClr val="dk1"/>
                </a:solidFill>
                <a:latin typeface="Montserrat"/>
                <a:ea typeface="Montserrat"/>
                <a:cs typeface="Montserrat"/>
                <a:sym typeface="Montserrat"/>
              </a:rPr>
              <a:t>Source: Inc., </a:t>
            </a:r>
            <a:r>
              <a:rPr i="1" lang="en" sz="800" u="sng">
                <a:solidFill>
                  <a:schemeClr val="accent5"/>
                </a:solidFill>
                <a:latin typeface="Montserrat"/>
                <a:ea typeface="Montserrat"/>
                <a:cs typeface="Montserrat"/>
                <a:sym typeface="Montserrat"/>
                <a:hlinkClick r:id="rId3">
                  <a:extLst>
                    <a:ext uri="{A12FA001-AC4F-418D-AE19-62706E023703}">
                      <ahyp:hlinkClr val="tx"/>
                    </a:ext>
                  </a:extLst>
                </a:hlinkClick>
              </a:rPr>
              <a:t>https://www.inc.com/anna-meyer/holiday-retail-shopping-trends-2020.html</a:t>
            </a:r>
            <a:r>
              <a:rPr i="1" lang="en" sz="800">
                <a:solidFill>
                  <a:schemeClr val="dk1"/>
                </a:solidFill>
                <a:latin typeface="Montserrat"/>
                <a:ea typeface="Montserrat"/>
                <a:cs typeface="Montserrat"/>
                <a:sym typeface="Montserrat"/>
              </a:rPr>
              <a:t> </a:t>
            </a:r>
            <a:endParaRPr i="1" sz="800">
              <a:solidFill>
                <a:schemeClr val="dk1"/>
              </a:solidFill>
              <a:latin typeface="Montserrat"/>
              <a:ea typeface="Montserrat"/>
              <a:cs typeface="Montserrat"/>
              <a:sym typeface="Montserrat"/>
            </a:endParaRPr>
          </a:p>
        </p:txBody>
      </p:sp>
      <p:sp>
        <p:nvSpPr>
          <p:cNvPr id="143" name="Google Shape;143;p24"/>
          <p:cNvSpPr txBox="1"/>
          <p:nvPr/>
        </p:nvSpPr>
        <p:spPr>
          <a:xfrm>
            <a:off x="399600" y="234099"/>
            <a:ext cx="921900" cy="336300"/>
          </a:xfrm>
          <a:prstGeom prst="rect">
            <a:avLst/>
          </a:prstGeom>
          <a:solidFill>
            <a:srgbClr val="DFCEF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n" sz="900" u="none" cap="none" strike="noStrike">
                <a:solidFill>
                  <a:srgbClr val="000E31"/>
                </a:solidFill>
                <a:latin typeface="Montserrat"/>
                <a:ea typeface="Montserrat"/>
                <a:cs typeface="Montserrat"/>
                <a:sym typeface="Montserrat"/>
              </a:rPr>
              <a:t>Your Logo</a:t>
            </a:r>
            <a:endParaRPr b="1" i="0" sz="900" u="none" cap="none" strike="noStrike">
              <a:solidFill>
                <a:srgbClr val="000E31"/>
              </a:solidFill>
              <a:latin typeface="Montserrat"/>
              <a:ea typeface="Montserrat"/>
              <a:cs typeface="Montserrat"/>
              <a:sym typeface="Montserrat"/>
            </a:endParaRPr>
          </a:p>
        </p:txBody>
      </p:sp>
      <p:sp>
        <p:nvSpPr>
          <p:cNvPr id="144" name="Google Shape;144;p24"/>
          <p:cNvSpPr txBox="1"/>
          <p:nvPr>
            <p:ph type="title"/>
          </p:nvPr>
        </p:nvSpPr>
        <p:spPr>
          <a:xfrm>
            <a:off x="304800" y="780750"/>
            <a:ext cx="5289900" cy="879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300">
                <a:solidFill>
                  <a:srgbClr val="434343"/>
                </a:solidFill>
                <a:latin typeface="Montserrat"/>
                <a:ea typeface="Montserrat"/>
                <a:cs typeface="Montserrat"/>
                <a:sym typeface="Montserrat"/>
              </a:rPr>
              <a:t>Prepare to ship more holiday items directly to consumers</a:t>
            </a:r>
            <a:endParaRPr b="1" sz="2300">
              <a:solidFill>
                <a:srgbClr val="434343"/>
              </a:solidFill>
              <a:latin typeface="Montserrat"/>
              <a:ea typeface="Montserrat"/>
              <a:cs typeface="Montserrat"/>
              <a:sym typeface="Montserrat"/>
            </a:endParaRPr>
          </a:p>
        </p:txBody>
      </p:sp>
      <p:sp>
        <p:nvSpPr>
          <p:cNvPr id="145" name="Google Shape;145;p24"/>
          <p:cNvSpPr txBox="1"/>
          <p:nvPr/>
        </p:nvSpPr>
        <p:spPr>
          <a:xfrm>
            <a:off x="304800" y="1748586"/>
            <a:ext cx="5289900" cy="25560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n" sz="1200">
                <a:solidFill>
                  <a:srgbClr val="434343"/>
                </a:solidFill>
                <a:latin typeface="Montserrat Medium"/>
                <a:ea typeface="Montserrat Medium"/>
                <a:cs typeface="Montserrat Medium"/>
                <a:sym typeface="Montserrat Medium"/>
              </a:rPr>
              <a:t>More eCommerce means more shipping of items, as consumers expect the convenience of having purchases delivered to their door, or delivered directly to their friends and family.</a:t>
            </a:r>
            <a:endParaRPr sz="1200">
              <a:solidFill>
                <a:srgbClr val="434343"/>
              </a:solidFill>
              <a:latin typeface="Montserrat Medium"/>
              <a:ea typeface="Montserrat Medium"/>
              <a:cs typeface="Montserrat Medium"/>
              <a:sym typeface="Montserrat Medium"/>
            </a:endParaRPr>
          </a:p>
          <a:p>
            <a:pPr indent="0" lvl="0" marL="0" rtl="0" algn="l">
              <a:lnSpc>
                <a:spcPct val="125000"/>
              </a:lnSpc>
              <a:spcBef>
                <a:spcPts val="1000"/>
              </a:spcBef>
              <a:spcAft>
                <a:spcPts val="0"/>
              </a:spcAft>
              <a:buNone/>
            </a:pPr>
            <a:r>
              <a:rPr lang="en" sz="1200">
                <a:solidFill>
                  <a:srgbClr val="434343"/>
                </a:solidFill>
                <a:latin typeface="Montserrat Medium"/>
                <a:ea typeface="Montserrat Medium"/>
                <a:cs typeface="Montserrat Medium"/>
                <a:sym typeface="Montserrat Medium"/>
              </a:rPr>
              <a:t>Make sure processes are in place to handle the shipping rush, prepare for longer shipping times </a:t>
            </a:r>
            <a:r>
              <a:rPr lang="en" sz="1200">
                <a:solidFill>
                  <a:srgbClr val="434343"/>
                </a:solidFill>
                <a:latin typeface="Montserrat Medium"/>
                <a:ea typeface="Montserrat Medium"/>
                <a:cs typeface="Montserrat Medium"/>
                <a:sym typeface="Montserrat Medium"/>
              </a:rPr>
              <a:t>as the demand on parcel delivery providers increases</a:t>
            </a:r>
            <a:r>
              <a:rPr lang="en" sz="1200">
                <a:solidFill>
                  <a:srgbClr val="434343"/>
                </a:solidFill>
                <a:latin typeface="Montserrat Medium"/>
                <a:ea typeface="Montserrat Medium"/>
                <a:cs typeface="Montserrat Medium"/>
                <a:sym typeface="Montserrat Medium"/>
              </a:rPr>
              <a:t>, and set customers’ expectations for shipping times given these circumstances. </a:t>
            </a:r>
            <a:endParaRPr sz="1200">
              <a:solidFill>
                <a:srgbClr val="434343"/>
              </a:solidFill>
              <a:latin typeface="Montserrat Medium"/>
              <a:ea typeface="Montserrat Medium"/>
              <a:cs typeface="Montserrat Medium"/>
              <a:sym typeface="Montserrat Medium"/>
            </a:endParaRPr>
          </a:p>
          <a:p>
            <a:pPr indent="0" lvl="0" marL="0" rtl="0" algn="l">
              <a:lnSpc>
                <a:spcPct val="125000"/>
              </a:lnSpc>
              <a:spcBef>
                <a:spcPts val="1000"/>
              </a:spcBef>
              <a:spcAft>
                <a:spcPts val="1000"/>
              </a:spcAft>
              <a:buNone/>
            </a:pPr>
            <a:r>
              <a:rPr lang="en" sz="1200">
                <a:solidFill>
                  <a:srgbClr val="434343"/>
                </a:solidFill>
                <a:latin typeface="Montserrat Medium"/>
                <a:ea typeface="Montserrat Medium"/>
                <a:cs typeface="Montserrat Medium"/>
                <a:sym typeface="Montserrat Medium"/>
              </a:rPr>
              <a:t>No one likes gifts to be late, so set ordering cutoff dates accordingly.</a:t>
            </a:r>
            <a:endParaRPr sz="1200">
              <a:solidFill>
                <a:srgbClr val="434343"/>
              </a:solidFill>
              <a:latin typeface="Montserrat Medium"/>
              <a:ea typeface="Montserrat Medium"/>
              <a:cs typeface="Montserrat Medium"/>
              <a:sym typeface="Montserrat Medium"/>
            </a:endParaRPr>
          </a:p>
        </p:txBody>
      </p:sp>
      <p:pic>
        <p:nvPicPr>
          <p:cNvPr id="146" name="Google Shape;146;p24"/>
          <p:cNvPicPr preferRelativeResize="0"/>
          <p:nvPr/>
        </p:nvPicPr>
        <p:blipFill>
          <a:blip r:embed="rId4">
            <a:alphaModFix/>
          </a:blip>
          <a:stretch>
            <a:fillRect/>
          </a:stretch>
        </p:blipFill>
        <p:spPr>
          <a:xfrm>
            <a:off x="6000874" y="1491750"/>
            <a:ext cx="2724601" cy="306965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BF9FE"/>
            </a:gs>
            <a:gs pos="100000">
              <a:srgbClr val="EAE0F9"/>
            </a:gs>
          </a:gsLst>
          <a:lin ang="5400012" scaled="0"/>
        </a:gradFill>
      </p:bgPr>
    </p:bg>
    <p:spTree>
      <p:nvGrpSpPr>
        <p:cNvPr id="150" name="Shape 150"/>
        <p:cNvGrpSpPr/>
        <p:nvPr/>
      </p:nvGrpSpPr>
      <p:grpSpPr>
        <a:xfrm>
          <a:off x="0" y="0"/>
          <a:ext cx="0" cy="0"/>
          <a:chOff x="0" y="0"/>
          <a:chExt cx="0" cy="0"/>
        </a:xfrm>
      </p:grpSpPr>
      <p:sp>
        <p:nvSpPr>
          <p:cNvPr id="151" name="Google Shape;151;p25"/>
          <p:cNvSpPr txBox="1"/>
          <p:nvPr>
            <p:ph type="title"/>
          </p:nvPr>
        </p:nvSpPr>
        <p:spPr>
          <a:xfrm>
            <a:off x="323400" y="983433"/>
            <a:ext cx="3539700" cy="3381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300">
                <a:solidFill>
                  <a:srgbClr val="434343"/>
                </a:solidFill>
                <a:latin typeface="Montserrat"/>
                <a:ea typeface="Montserrat"/>
                <a:cs typeface="Montserrat"/>
                <a:sym typeface="Montserrat"/>
              </a:rPr>
              <a:t>Expect more online returns compared to past years</a:t>
            </a:r>
            <a:endParaRPr b="1" sz="2300">
              <a:solidFill>
                <a:srgbClr val="434343"/>
              </a:solidFill>
              <a:latin typeface="Montserrat"/>
              <a:ea typeface="Montserrat"/>
              <a:cs typeface="Montserrat"/>
              <a:sym typeface="Montserrat"/>
            </a:endParaRPr>
          </a:p>
        </p:txBody>
      </p:sp>
      <p:sp>
        <p:nvSpPr>
          <p:cNvPr id="152" name="Google Shape;152;p25"/>
          <p:cNvSpPr txBox="1"/>
          <p:nvPr/>
        </p:nvSpPr>
        <p:spPr>
          <a:xfrm>
            <a:off x="0" y="4815400"/>
            <a:ext cx="9144000" cy="33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800">
                <a:latin typeface="Montserrat"/>
                <a:ea typeface="Montserrat"/>
                <a:cs typeface="Montserrat"/>
                <a:sym typeface="Montserrat"/>
              </a:rPr>
              <a:t>Source: Inc., </a:t>
            </a:r>
            <a:r>
              <a:rPr i="1" lang="en" sz="800" u="sng">
                <a:solidFill>
                  <a:schemeClr val="hlink"/>
                </a:solidFill>
                <a:latin typeface="Montserrat"/>
                <a:ea typeface="Montserrat"/>
                <a:cs typeface="Montserrat"/>
                <a:sym typeface="Montserrat"/>
                <a:hlinkClick r:id="rId3"/>
              </a:rPr>
              <a:t>https://www.inc.com/anna-meyer/holiday-retail-shopping-trends-2020.html</a:t>
            </a:r>
            <a:r>
              <a:rPr i="1" lang="en" sz="800">
                <a:latin typeface="Montserrat"/>
                <a:ea typeface="Montserrat"/>
                <a:cs typeface="Montserrat"/>
                <a:sym typeface="Montserrat"/>
              </a:rPr>
              <a:t> </a:t>
            </a:r>
            <a:endParaRPr i="1" sz="800">
              <a:latin typeface="Montserrat"/>
              <a:ea typeface="Montserrat"/>
              <a:cs typeface="Montserrat"/>
              <a:sym typeface="Montserrat"/>
            </a:endParaRPr>
          </a:p>
        </p:txBody>
      </p:sp>
      <p:sp>
        <p:nvSpPr>
          <p:cNvPr id="153" name="Google Shape;153;p25"/>
          <p:cNvSpPr txBox="1"/>
          <p:nvPr/>
        </p:nvSpPr>
        <p:spPr>
          <a:xfrm>
            <a:off x="4122075" y="983425"/>
            <a:ext cx="4564800" cy="36906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n" sz="1200">
                <a:solidFill>
                  <a:srgbClr val="434343"/>
                </a:solidFill>
                <a:latin typeface="Montserrat Medium"/>
                <a:ea typeface="Montserrat Medium"/>
                <a:cs typeface="Montserrat Medium"/>
                <a:sym typeface="Montserrat Medium"/>
              </a:rPr>
              <a:t>Along with an increase in online ordering and shipping, expect eCommerce returns to increase as well.</a:t>
            </a:r>
            <a:endParaRPr sz="1200">
              <a:solidFill>
                <a:srgbClr val="434343"/>
              </a:solidFill>
              <a:latin typeface="Montserrat Medium"/>
              <a:ea typeface="Montserrat Medium"/>
              <a:cs typeface="Montserrat Medium"/>
              <a:sym typeface="Montserrat Medium"/>
            </a:endParaRPr>
          </a:p>
          <a:p>
            <a:pPr indent="0" lvl="0" marL="0" rtl="0" algn="l">
              <a:lnSpc>
                <a:spcPct val="125000"/>
              </a:lnSpc>
              <a:spcBef>
                <a:spcPts val="1000"/>
              </a:spcBef>
              <a:spcAft>
                <a:spcPts val="0"/>
              </a:spcAft>
              <a:buNone/>
            </a:pPr>
            <a:r>
              <a:rPr lang="en" sz="1200">
                <a:solidFill>
                  <a:srgbClr val="434343"/>
                </a:solidFill>
                <a:latin typeface="Montserrat Medium"/>
                <a:ea typeface="Montserrat Medium"/>
                <a:cs typeface="Montserrat Medium"/>
                <a:sym typeface="Montserrat Medium"/>
              </a:rPr>
              <a:t>Update your website to clearly state your returns policy and procedures. This helps deflect inquiries and gives purchasers peace of mind before they click. Similarly, update product descriptions and photographs to help buyers understand exactly what they are getting.</a:t>
            </a:r>
            <a:endParaRPr sz="1200">
              <a:solidFill>
                <a:srgbClr val="434343"/>
              </a:solidFill>
              <a:latin typeface="Montserrat Medium"/>
              <a:ea typeface="Montserrat Medium"/>
              <a:cs typeface="Montserrat Medium"/>
              <a:sym typeface="Montserrat Medium"/>
            </a:endParaRPr>
          </a:p>
          <a:p>
            <a:pPr indent="0" lvl="0" marL="0" rtl="0" algn="l">
              <a:lnSpc>
                <a:spcPct val="125000"/>
              </a:lnSpc>
              <a:spcBef>
                <a:spcPts val="1000"/>
              </a:spcBef>
              <a:spcAft>
                <a:spcPts val="1000"/>
              </a:spcAft>
              <a:buNone/>
            </a:pPr>
            <a:r>
              <a:rPr lang="en" sz="1200">
                <a:solidFill>
                  <a:srgbClr val="434343"/>
                </a:solidFill>
                <a:latin typeface="Montserrat Medium"/>
                <a:ea typeface="Montserrat Medium"/>
                <a:cs typeface="Montserrat Medium"/>
                <a:sym typeface="Montserrat Medium"/>
              </a:rPr>
              <a:t>Processes for refunding payments and handling return shipments should be tested prior to the holiday rush.</a:t>
            </a:r>
            <a:endParaRPr sz="1200">
              <a:solidFill>
                <a:srgbClr val="434343"/>
              </a:solidFill>
              <a:latin typeface="Montserrat Medium"/>
              <a:ea typeface="Montserrat Medium"/>
              <a:cs typeface="Montserrat Medium"/>
              <a:sym typeface="Montserrat Medium"/>
            </a:endParaRPr>
          </a:p>
        </p:txBody>
      </p:sp>
      <p:sp>
        <p:nvSpPr>
          <p:cNvPr id="154" name="Google Shape;154;p25"/>
          <p:cNvSpPr txBox="1"/>
          <p:nvPr/>
        </p:nvSpPr>
        <p:spPr>
          <a:xfrm>
            <a:off x="399600" y="234099"/>
            <a:ext cx="921900" cy="336300"/>
          </a:xfrm>
          <a:prstGeom prst="rect">
            <a:avLst/>
          </a:prstGeom>
          <a:solidFill>
            <a:srgbClr val="DFCEF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n" sz="900" u="none" cap="none" strike="noStrike">
                <a:solidFill>
                  <a:srgbClr val="000E31"/>
                </a:solidFill>
                <a:latin typeface="Montserrat"/>
                <a:ea typeface="Montserrat"/>
                <a:cs typeface="Montserrat"/>
                <a:sym typeface="Montserrat"/>
              </a:rPr>
              <a:t>Your Logo</a:t>
            </a:r>
            <a:endParaRPr b="1" i="0" sz="900" u="none" cap="none" strike="noStrike">
              <a:solidFill>
                <a:srgbClr val="000E3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BF9FE"/>
            </a:gs>
            <a:gs pos="100000">
              <a:srgbClr val="EAE0F9"/>
            </a:gs>
          </a:gsLst>
          <a:lin ang="5400012" scaled="0"/>
        </a:gradFill>
      </p:bgPr>
    </p:bg>
    <p:spTree>
      <p:nvGrpSpPr>
        <p:cNvPr id="158" name="Shape 158"/>
        <p:cNvGrpSpPr/>
        <p:nvPr/>
      </p:nvGrpSpPr>
      <p:grpSpPr>
        <a:xfrm>
          <a:off x="0" y="0"/>
          <a:ext cx="0" cy="0"/>
          <a:chOff x="0" y="0"/>
          <a:chExt cx="0" cy="0"/>
        </a:xfrm>
      </p:grpSpPr>
      <p:sp>
        <p:nvSpPr>
          <p:cNvPr id="159" name="Google Shape;159;p26"/>
          <p:cNvSpPr txBox="1"/>
          <p:nvPr>
            <p:ph type="title"/>
          </p:nvPr>
        </p:nvSpPr>
        <p:spPr>
          <a:xfrm>
            <a:off x="925825" y="2262600"/>
            <a:ext cx="7292400" cy="61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434343"/>
                </a:solidFill>
                <a:latin typeface="Montserrat"/>
                <a:ea typeface="Montserrat"/>
                <a:cs typeface="Montserrat"/>
                <a:sym typeface="Montserrat"/>
              </a:rPr>
              <a:t>How eCommerce Trends for 2020 Will Affect Your Website</a:t>
            </a:r>
            <a:endParaRPr b="1" sz="5000">
              <a:solidFill>
                <a:srgbClr val="434343"/>
              </a:solidFill>
              <a:latin typeface="Montserrat"/>
              <a:ea typeface="Montserrat"/>
              <a:cs typeface="Montserrat"/>
              <a:sym typeface="Montserrat"/>
            </a:endParaRPr>
          </a:p>
        </p:txBody>
      </p:sp>
      <p:sp>
        <p:nvSpPr>
          <p:cNvPr id="160" name="Google Shape;160;p26"/>
          <p:cNvSpPr txBox="1"/>
          <p:nvPr/>
        </p:nvSpPr>
        <p:spPr>
          <a:xfrm>
            <a:off x="1045825" y="4177750"/>
            <a:ext cx="7052400" cy="399000"/>
          </a:xfrm>
          <a:prstGeom prst="rect">
            <a:avLst/>
          </a:prstGeom>
          <a:noFill/>
          <a:ln>
            <a:noFill/>
          </a:ln>
        </p:spPr>
        <p:txBody>
          <a:bodyPr anchorCtr="0" anchor="t" bIns="91425" lIns="91425" spcFirstLastPara="1" rIns="91425" wrap="square" tIns="91425">
            <a:noAutofit/>
          </a:bodyPr>
          <a:lstStyle/>
          <a:p>
            <a:pPr indent="0" lvl="0" marL="0" rtl="0" algn="ctr">
              <a:lnSpc>
                <a:spcPct val="125000"/>
              </a:lnSpc>
              <a:spcBef>
                <a:spcPts val="0"/>
              </a:spcBef>
              <a:spcAft>
                <a:spcPts val="300"/>
              </a:spcAft>
              <a:buNone/>
            </a:pPr>
            <a:r>
              <a:rPr lang="en">
                <a:solidFill>
                  <a:srgbClr val="434343"/>
                </a:solidFill>
                <a:latin typeface="Montserrat"/>
                <a:ea typeface="Montserrat"/>
                <a:cs typeface="Montserrat"/>
                <a:sym typeface="Montserrat"/>
              </a:rPr>
              <a:t>Your Name  |  </a:t>
            </a:r>
            <a:r>
              <a:rPr lang="en" u="sng">
                <a:solidFill>
                  <a:srgbClr val="434343"/>
                </a:solidFill>
                <a:latin typeface="Montserrat"/>
                <a:ea typeface="Montserrat"/>
                <a:cs typeface="Montserrat"/>
                <a:sym typeface="Montserrat"/>
                <a:hlinkClick r:id="rId3">
                  <a:extLst>
                    <a:ext uri="{A12FA001-AC4F-418D-AE19-62706E023703}">
                      <ahyp:hlinkClr val="tx"/>
                    </a:ext>
                  </a:extLst>
                </a:hlinkClick>
              </a:rPr>
              <a:t>youremail@youremail.com</a:t>
            </a:r>
            <a:r>
              <a:rPr lang="en">
                <a:solidFill>
                  <a:srgbClr val="434343"/>
                </a:solidFill>
                <a:latin typeface="Montserrat"/>
                <a:ea typeface="Montserrat"/>
                <a:cs typeface="Montserrat"/>
                <a:sym typeface="Montserrat"/>
              </a:rPr>
              <a:t>   |  Your site  |  +123 456 7890</a:t>
            </a:r>
            <a:endParaRPr>
              <a:solidFill>
                <a:srgbClr val="434343"/>
              </a:solidFill>
              <a:latin typeface="Montserrat"/>
              <a:ea typeface="Montserrat"/>
              <a:cs typeface="Montserrat"/>
              <a:sym typeface="Montserrat"/>
            </a:endParaRPr>
          </a:p>
        </p:txBody>
      </p:sp>
      <p:sp>
        <p:nvSpPr>
          <p:cNvPr id="161" name="Google Shape;161;p26"/>
          <p:cNvSpPr txBox="1"/>
          <p:nvPr/>
        </p:nvSpPr>
        <p:spPr>
          <a:xfrm>
            <a:off x="399600" y="234099"/>
            <a:ext cx="921900" cy="336300"/>
          </a:xfrm>
          <a:prstGeom prst="rect">
            <a:avLst/>
          </a:prstGeom>
          <a:solidFill>
            <a:srgbClr val="DFCEF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n" sz="900" u="none" cap="none" strike="noStrike">
                <a:solidFill>
                  <a:srgbClr val="000E31"/>
                </a:solidFill>
                <a:latin typeface="Montserrat"/>
                <a:ea typeface="Montserrat"/>
                <a:cs typeface="Montserrat"/>
                <a:sym typeface="Montserrat"/>
              </a:rPr>
              <a:t>Your Logo</a:t>
            </a:r>
            <a:endParaRPr b="1" i="0" sz="900" u="none" cap="none" strike="noStrike">
              <a:solidFill>
                <a:srgbClr val="000E31"/>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BF9FE"/>
            </a:gs>
            <a:gs pos="100000">
              <a:srgbClr val="EAE0F9"/>
            </a:gs>
          </a:gsLst>
          <a:lin ang="5400012" scaled="0"/>
        </a:gradFill>
      </p:bgPr>
    </p:bg>
    <p:spTree>
      <p:nvGrpSpPr>
        <p:cNvPr id="66" name="Shape 66"/>
        <p:cNvGrpSpPr/>
        <p:nvPr/>
      </p:nvGrpSpPr>
      <p:grpSpPr>
        <a:xfrm>
          <a:off x="0" y="0"/>
          <a:ext cx="0" cy="0"/>
          <a:chOff x="0" y="0"/>
          <a:chExt cx="0" cy="0"/>
        </a:xfrm>
      </p:grpSpPr>
      <p:sp>
        <p:nvSpPr>
          <p:cNvPr id="67" name="Google Shape;67;p15"/>
          <p:cNvSpPr txBox="1"/>
          <p:nvPr/>
        </p:nvSpPr>
        <p:spPr>
          <a:xfrm>
            <a:off x="399600" y="234099"/>
            <a:ext cx="921900" cy="336300"/>
          </a:xfrm>
          <a:prstGeom prst="rect">
            <a:avLst/>
          </a:prstGeom>
          <a:solidFill>
            <a:srgbClr val="DFCEF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n" sz="900" u="none" cap="none" strike="noStrike">
                <a:solidFill>
                  <a:srgbClr val="000E31"/>
                </a:solidFill>
                <a:latin typeface="Montserrat"/>
                <a:ea typeface="Montserrat"/>
                <a:cs typeface="Montserrat"/>
                <a:sym typeface="Montserrat"/>
              </a:rPr>
              <a:t>Your Logo</a:t>
            </a:r>
            <a:endParaRPr b="1" i="0" sz="900" u="none" cap="none" strike="noStrike">
              <a:solidFill>
                <a:srgbClr val="000E31"/>
              </a:solidFill>
              <a:latin typeface="Montserrat"/>
              <a:ea typeface="Montserrat"/>
              <a:cs typeface="Montserrat"/>
              <a:sym typeface="Montserrat"/>
            </a:endParaRPr>
          </a:p>
        </p:txBody>
      </p:sp>
      <p:sp>
        <p:nvSpPr>
          <p:cNvPr id="68" name="Google Shape;68;p15"/>
          <p:cNvSpPr txBox="1"/>
          <p:nvPr>
            <p:ph type="title"/>
          </p:nvPr>
        </p:nvSpPr>
        <p:spPr>
          <a:xfrm>
            <a:off x="1214550" y="780750"/>
            <a:ext cx="6714900" cy="1177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300">
                <a:solidFill>
                  <a:srgbClr val="434343"/>
                </a:solidFill>
                <a:latin typeface="Montserrat"/>
                <a:ea typeface="Montserrat"/>
                <a:cs typeface="Montserrat"/>
                <a:sym typeface="Montserrat"/>
              </a:rPr>
              <a:t>Your Agency Name</a:t>
            </a:r>
            <a:endParaRPr b="1" sz="2300">
              <a:solidFill>
                <a:srgbClr val="434343"/>
              </a:solidFill>
              <a:latin typeface="Montserrat"/>
              <a:ea typeface="Montserrat"/>
              <a:cs typeface="Montserrat"/>
              <a:sym typeface="Montserrat"/>
            </a:endParaRPr>
          </a:p>
        </p:txBody>
      </p:sp>
      <p:sp>
        <p:nvSpPr>
          <p:cNvPr id="69" name="Google Shape;69;p15"/>
          <p:cNvSpPr txBox="1"/>
          <p:nvPr/>
        </p:nvSpPr>
        <p:spPr>
          <a:xfrm>
            <a:off x="1214550" y="1326084"/>
            <a:ext cx="6714900" cy="2556000"/>
          </a:xfrm>
          <a:prstGeom prst="rect">
            <a:avLst/>
          </a:prstGeom>
          <a:noFill/>
          <a:ln>
            <a:noFill/>
          </a:ln>
        </p:spPr>
        <p:txBody>
          <a:bodyPr anchorCtr="0" anchor="t" bIns="91425" lIns="91425" spcFirstLastPara="1" rIns="91425" wrap="square" tIns="91425">
            <a:noAutofit/>
          </a:bodyPr>
          <a:lstStyle/>
          <a:p>
            <a:pPr indent="0" lvl="0" marL="0" rtl="0" algn="ctr">
              <a:lnSpc>
                <a:spcPct val="125000"/>
              </a:lnSpc>
              <a:spcBef>
                <a:spcPts val="0"/>
              </a:spcBef>
              <a:spcAft>
                <a:spcPts val="0"/>
              </a:spcAft>
              <a:buNone/>
            </a:pPr>
            <a:r>
              <a:rPr lang="en" sz="1300">
                <a:solidFill>
                  <a:srgbClr val="434343"/>
                </a:solidFill>
                <a:latin typeface="Montserrat Medium"/>
                <a:ea typeface="Montserrat Medium"/>
                <a:cs typeface="Montserrat Medium"/>
                <a:sym typeface="Montserrat Medium"/>
              </a:rPr>
              <a:t>A description of your agency</a:t>
            </a:r>
            <a:endParaRPr sz="1200">
              <a:solidFill>
                <a:srgbClr val="434343"/>
              </a:solidFill>
              <a:latin typeface="Montserrat Medium"/>
              <a:ea typeface="Montserrat Medium"/>
              <a:cs typeface="Montserrat Medium"/>
              <a:sym typeface="Montserrat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BF9FE"/>
            </a:gs>
            <a:gs pos="100000">
              <a:srgbClr val="EAE0F9"/>
            </a:gs>
          </a:gsLst>
          <a:lin ang="5400012" scaled="0"/>
        </a:gradFill>
      </p:bgPr>
    </p:bg>
    <p:spTree>
      <p:nvGrpSpPr>
        <p:cNvPr id="73" name="Shape 73"/>
        <p:cNvGrpSpPr/>
        <p:nvPr/>
      </p:nvGrpSpPr>
      <p:grpSpPr>
        <a:xfrm>
          <a:off x="0" y="0"/>
          <a:ext cx="0" cy="0"/>
          <a:chOff x="0" y="0"/>
          <a:chExt cx="0" cy="0"/>
        </a:xfrm>
      </p:grpSpPr>
      <p:sp>
        <p:nvSpPr>
          <p:cNvPr id="74" name="Google Shape;74;p16"/>
          <p:cNvSpPr txBox="1"/>
          <p:nvPr/>
        </p:nvSpPr>
        <p:spPr>
          <a:xfrm>
            <a:off x="399600" y="234099"/>
            <a:ext cx="921900" cy="336300"/>
          </a:xfrm>
          <a:prstGeom prst="rect">
            <a:avLst/>
          </a:prstGeom>
          <a:solidFill>
            <a:srgbClr val="DFCEF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n" sz="900" u="none" cap="none" strike="noStrike">
                <a:solidFill>
                  <a:srgbClr val="000E31"/>
                </a:solidFill>
                <a:latin typeface="Montserrat"/>
                <a:ea typeface="Montserrat"/>
                <a:cs typeface="Montserrat"/>
                <a:sym typeface="Montserrat"/>
              </a:rPr>
              <a:t>Your Logo</a:t>
            </a:r>
            <a:endParaRPr b="1" i="0" sz="900" u="none" cap="none" strike="noStrike">
              <a:solidFill>
                <a:srgbClr val="000E31"/>
              </a:solidFill>
              <a:latin typeface="Montserrat"/>
              <a:ea typeface="Montserrat"/>
              <a:cs typeface="Montserrat"/>
              <a:sym typeface="Montserrat"/>
            </a:endParaRPr>
          </a:p>
        </p:txBody>
      </p:sp>
      <p:sp>
        <p:nvSpPr>
          <p:cNvPr id="75" name="Google Shape;75;p16"/>
          <p:cNvSpPr txBox="1"/>
          <p:nvPr>
            <p:ph type="title"/>
          </p:nvPr>
        </p:nvSpPr>
        <p:spPr>
          <a:xfrm>
            <a:off x="1706700" y="780750"/>
            <a:ext cx="5730600" cy="1177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300">
                <a:solidFill>
                  <a:srgbClr val="434343"/>
                </a:solidFill>
                <a:latin typeface="Montserrat"/>
                <a:ea typeface="Montserrat"/>
                <a:cs typeface="Montserrat"/>
                <a:sym typeface="Montserrat"/>
              </a:rPr>
              <a:t>2020’s Holiday Season Will Be Unlike Any Year We’ve Ever Seen</a:t>
            </a:r>
            <a:endParaRPr b="1" sz="2300">
              <a:solidFill>
                <a:srgbClr val="434343"/>
              </a:solidFill>
              <a:latin typeface="Montserrat"/>
              <a:ea typeface="Montserrat"/>
              <a:cs typeface="Montserrat"/>
              <a:sym typeface="Montserrat"/>
            </a:endParaRPr>
          </a:p>
        </p:txBody>
      </p:sp>
      <p:sp>
        <p:nvSpPr>
          <p:cNvPr id="76" name="Google Shape;76;p16"/>
          <p:cNvSpPr txBox="1"/>
          <p:nvPr/>
        </p:nvSpPr>
        <p:spPr>
          <a:xfrm>
            <a:off x="1706700" y="1746675"/>
            <a:ext cx="5730600" cy="2556000"/>
          </a:xfrm>
          <a:prstGeom prst="rect">
            <a:avLst/>
          </a:prstGeom>
          <a:noFill/>
          <a:ln>
            <a:noFill/>
          </a:ln>
        </p:spPr>
        <p:txBody>
          <a:bodyPr anchorCtr="0" anchor="t" bIns="91425" lIns="91425" spcFirstLastPara="1" rIns="91425" wrap="square" tIns="91425">
            <a:noAutofit/>
          </a:bodyPr>
          <a:lstStyle/>
          <a:p>
            <a:pPr indent="0" lvl="0" marL="0" rtl="0" algn="ctr">
              <a:lnSpc>
                <a:spcPct val="125000"/>
              </a:lnSpc>
              <a:spcBef>
                <a:spcPts val="0"/>
              </a:spcBef>
              <a:spcAft>
                <a:spcPts val="0"/>
              </a:spcAft>
              <a:buNone/>
            </a:pPr>
            <a:r>
              <a:rPr lang="en" sz="1200">
                <a:solidFill>
                  <a:srgbClr val="434343"/>
                </a:solidFill>
                <a:latin typeface="Montserrat Medium"/>
                <a:ea typeface="Montserrat Medium"/>
                <a:cs typeface="Montserrat Medium"/>
                <a:sym typeface="Montserrat Medium"/>
              </a:rPr>
              <a:t>As you get your business ready for the holidays, here are a number of online trends we are seeing that will have a dramatic effect on eCommerce and overall retail sales this year.</a:t>
            </a:r>
            <a:endParaRPr sz="1200">
              <a:solidFill>
                <a:srgbClr val="434343"/>
              </a:solidFill>
              <a:latin typeface="Montserrat Medium"/>
              <a:ea typeface="Montserrat Medium"/>
              <a:cs typeface="Montserrat Medium"/>
              <a:sym typeface="Montserrat Medium"/>
            </a:endParaRPr>
          </a:p>
        </p:txBody>
      </p:sp>
      <p:pic>
        <p:nvPicPr>
          <p:cNvPr id="77" name="Google Shape;77;p16"/>
          <p:cNvPicPr preferRelativeResize="0"/>
          <p:nvPr/>
        </p:nvPicPr>
        <p:blipFill>
          <a:blip r:embed="rId3">
            <a:alphaModFix/>
          </a:blip>
          <a:stretch>
            <a:fillRect/>
          </a:stretch>
        </p:blipFill>
        <p:spPr>
          <a:xfrm>
            <a:off x="3019002" y="2849124"/>
            <a:ext cx="3105997" cy="20303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BF9FE"/>
            </a:gs>
            <a:gs pos="100000">
              <a:srgbClr val="EAE0F9"/>
            </a:gs>
          </a:gsLst>
          <a:lin ang="5400012" scaled="0"/>
        </a:gradFill>
      </p:bgPr>
    </p:bg>
    <p:spTree>
      <p:nvGrpSpPr>
        <p:cNvPr id="81" name="Shape 81"/>
        <p:cNvGrpSpPr/>
        <p:nvPr/>
      </p:nvGrpSpPr>
      <p:grpSpPr>
        <a:xfrm>
          <a:off x="0" y="0"/>
          <a:ext cx="0" cy="0"/>
          <a:chOff x="0" y="0"/>
          <a:chExt cx="0" cy="0"/>
        </a:xfrm>
      </p:grpSpPr>
      <p:sp>
        <p:nvSpPr>
          <p:cNvPr id="82" name="Google Shape;82;p17"/>
          <p:cNvSpPr txBox="1"/>
          <p:nvPr/>
        </p:nvSpPr>
        <p:spPr>
          <a:xfrm>
            <a:off x="304800" y="4815400"/>
            <a:ext cx="5497500" cy="3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latin typeface="Montserrat"/>
                <a:ea typeface="Montserrat"/>
                <a:cs typeface="Montserrat"/>
                <a:sym typeface="Montserrat"/>
              </a:rPr>
              <a:t>Source: BazaarVoice, </a:t>
            </a:r>
            <a:r>
              <a:rPr i="1" lang="en" sz="800" u="sng">
                <a:solidFill>
                  <a:schemeClr val="hlink"/>
                </a:solidFill>
                <a:latin typeface="Montserrat"/>
                <a:ea typeface="Montserrat"/>
                <a:cs typeface="Montserrat"/>
                <a:sym typeface="Montserrat"/>
                <a:hlinkClick r:id="rId3"/>
              </a:rPr>
              <a:t>https://www.bazaarvoice.com/press/2020-holiday-predictions/</a:t>
            </a:r>
            <a:r>
              <a:rPr i="1" lang="en" sz="800">
                <a:latin typeface="Montserrat"/>
                <a:ea typeface="Montserrat"/>
                <a:cs typeface="Montserrat"/>
                <a:sym typeface="Montserrat"/>
              </a:rPr>
              <a:t> </a:t>
            </a:r>
            <a:endParaRPr i="1" sz="800">
              <a:latin typeface="Montserrat"/>
              <a:ea typeface="Montserrat"/>
              <a:cs typeface="Montserrat"/>
              <a:sym typeface="Montserrat"/>
            </a:endParaRPr>
          </a:p>
        </p:txBody>
      </p:sp>
      <p:sp>
        <p:nvSpPr>
          <p:cNvPr id="83" name="Google Shape;83;p17"/>
          <p:cNvSpPr txBox="1"/>
          <p:nvPr/>
        </p:nvSpPr>
        <p:spPr>
          <a:xfrm>
            <a:off x="399600" y="234099"/>
            <a:ext cx="921900" cy="336300"/>
          </a:xfrm>
          <a:prstGeom prst="rect">
            <a:avLst/>
          </a:prstGeom>
          <a:solidFill>
            <a:srgbClr val="DFCEF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n" sz="900" u="none" cap="none" strike="noStrike">
                <a:solidFill>
                  <a:srgbClr val="000E31"/>
                </a:solidFill>
                <a:latin typeface="Montserrat"/>
                <a:ea typeface="Montserrat"/>
                <a:cs typeface="Montserrat"/>
                <a:sym typeface="Montserrat"/>
              </a:rPr>
              <a:t>Your Logo</a:t>
            </a:r>
            <a:endParaRPr b="1" i="0" sz="900" u="none" cap="none" strike="noStrike">
              <a:solidFill>
                <a:srgbClr val="000E31"/>
              </a:solidFill>
              <a:latin typeface="Montserrat"/>
              <a:ea typeface="Montserrat"/>
              <a:cs typeface="Montserrat"/>
              <a:sym typeface="Montserrat"/>
            </a:endParaRPr>
          </a:p>
        </p:txBody>
      </p:sp>
      <p:sp>
        <p:nvSpPr>
          <p:cNvPr id="84" name="Google Shape;84;p17"/>
          <p:cNvSpPr txBox="1"/>
          <p:nvPr>
            <p:ph type="title"/>
          </p:nvPr>
        </p:nvSpPr>
        <p:spPr>
          <a:xfrm>
            <a:off x="304800" y="780750"/>
            <a:ext cx="5289900" cy="879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300">
                <a:solidFill>
                  <a:srgbClr val="434343"/>
                </a:solidFill>
                <a:latin typeface="Montserrat"/>
                <a:ea typeface="Montserrat"/>
                <a:cs typeface="Montserrat"/>
                <a:sym typeface="Montserrat"/>
              </a:rPr>
              <a:t>85% of Retailers Think Online Shopping Will Increase This Year</a:t>
            </a:r>
            <a:endParaRPr b="1" sz="2300">
              <a:solidFill>
                <a:srgbClr val="434343"/>
              </a:solidFill>
              <a:latin typeface="Montserrat"/>
              <a:ea typeface="Montserrat"/>
              <a:cs typeface="Montserrat"/>
              <a:sym typeface="Montserrat"/>
            </a:endParaRPr>
          </a:p>
        </p:txBody>
      </p:sp>
      <p:sp>
        <p:nvSpPr>
          <p:cNvPr id="85" name="Google Shape;85;p17"/>
          <p:cNvSpPr txBox="1"/>
          <p:nvPr/>
        </p:nvSpPr>
        <p:spPr>
          <a:xfrm>
            <a:off x="304800" y="1756200"/>
            <a:ext cx="5289900" cy="25560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n" sz="1200">
                <a:solidFill>
                  <a:srgbClr val="434343"/>
                </a:solidFill>
                <a:latin typeface="Montserrat Medium"/>
                <a:ea typeface="Montserrat Medium"/>
                <a:cs typeface="Montserrat Medium"/>
                <a:sym typeface="Montserrat Medium"/>
              </a:rPr>
              <a:t>85% of industry professionals predict that eCommerce will increase this holiday season.</a:t>
            </a:r>
            <a:endParaRPr sz="1200">
              <a:solidFill>
                <a:srgbClr val="434343"/>
              </a:solidFill>
              <a:latin typeface="Montserrat Medium"/>
              <a:ea typeface="Montserrat Medium"/>
              <a:cs typeface="Montserrat Medium"/>
              <a:sym typeface="Montserrat Medium"/>
            </a:endParaRPr>
          </a:p>
          <a:p>
            <a:pPr indent="0" lvl="0" marL="0" rtl="0" algn="l">
              <a:lnSpc>
                <a:spcPct val="125000"/>
              </a:lnSpc>
              <a:spcBef>
                <a:spcPts val="1000"/>
              </a:spcBef>
              <a:spcAft>
                <a:spcPts val="0"/>
              </a:spcAft>
              <a:buNone/>
            </a:pPr>
            <a:r>
              <a:rPr lang="en" sz="1200">
                <a:solidFill>
                  <a:srgbClr val="434343"/>
                </a:solidFill>
                <a:latin typeface="Montserrat Medium"/>
                <a:ea typeface="Montserrat Medium"/>
                <a:cs typeface="Montserrat Medium"/>
                <a:sym typeface="Montserrat Medium"/>
              </a:rPr>
              <a:t>Accordingly, 55% of respondents are planning on increasing their investment in eCommerce technology this holiday season. </a:t>
            </a:r>
            <a:endParaRPr sz="1200">
              <a:solidFill>
                <a:srgbClr val="434343"/>
              </a:solidFill>
              <a:latin typeface="Montserrat Medium"/>
              <a:ea typeface="Montserrat Medium"/>
              <a:cs typeface="Montserrat Medium"/>
              <a:sym typeface="Montserrat Medium"/>
            </a:endParaRPr>
          </a:p>
          <a:p>
            <a:pPr indent="0" lvl="0" marL="0" rtl="0" algn="l">
              <a:lnSpc>
                <a:spcPct val="125000"/>
              </a:lnSpc>
              <a:spcBef>
                <a:spcPts val="1000"/>
              </a:spcBef>
              <a:spcAft>
                <a:spcPts val="1000"/>
              </a:spcAft>
              <a:buNone/>
            </a:pPr>
            <a:r>
              <a:rPr lang="en" sz="1200">
                <a:solidFill>
                  <a:srgbClr val="434343"/>
                </a:solidFill>
                <a:latin typeface="Montserrat Medium"/>
                <a:ea typeface="Montserrat Medium"/>
                <a:cs typeface="Montserrat Medium"/>
                <a:sym typeface="Montserrat Medium"/>
              </a:rPr>
              <a:t>As more shopping moves online and the repercussions of the pandemic continue to disrupt traditional business models, savvy entrepreneurs are doubling down on eCommerce capabilities to capture more share from their less-agile competitors.</a:t>
            </a:r>
            <a:endParaRPr sz="1200">
              <a:solidFill>
                <a:srgbClr val="434343"/>
              </a:solidFill>
              <a:latin typeface="Montserrat SemiBold"/>
              <a:ea typeface="Montserrat SemiBold"/>
              <a:cs typeface="Montserrat SemiBold"/>
              <a:sym typeface="Montserrat SemiBold"/>
            </a:endParaRPr>
          </a:p>
        </p:txBody>
      </p:sp>
      <p:pic>
        <p:nvPicPr>
          <p:cNvPr id="86" name="Google Shape;86;p17"/>
          <p:cNvPicPr preferRelativeResize="0"/>
          <p:nvPr/>
        </p:nvPicPr>
        <p:blipFill>
          <a:blip r:embed="rId4">
            <a:alphaModFix/>
          </a:blip>
          <a:stretch>
            <a:fillRect/>
          </a:stretch>
        </p:blipFill>
        <p:spPr>
          <a:xfrm>
            <a:off x="6410851" y="875601"/>
            <a:ext cx="2130927" cy="373449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BF9FE"/>
            </a:gs>
            <a:gs pos="100000">
              <a:srgbClr val="EAE0F9"/>
            </a:gs>
          </a:gsLst>
          <a:lin ang="5400012" scaled="0"/>
        </a:gradFill>
      </p:bgPr>
    </p:bg>
    <p:spTree>
      <p:nvGrpSpPr>
        <p:cNvPr id="90" name="Shape 90"/>
        <p:cNvGrpSpPr/>
        <p:nvPr/>
      </p:nvGrpSpPr>
      <p:grpSpPr>
        <a:xfrm>
          <a:off x="0" y="0"/>
          <a:ext cx="0" cy="0"/>
          <a:chOff x="0" y="0"/>
          <a:chExt cx="0" cy="0"/>
        </a:xfrm>
      </p:grpSpPr>
      <p:sp>
        <p:nvSpPr>
          <p:cNvPr id="91" name="Google Shape;91;p18"/>
          <p:cNvSpPr txBox="1"/>
          <p:nvPr/>
        </p:nvSpPr>
        <p:spPr>
          <a:xfrm>
            <a:off x="304800" y="4815400"/>
            <a:ext cx="7235100" cy="3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800">
                <a:solidFill>
                  <a:schemeClr val="dk1"/>
                </a:solidFill>
                <a:latin typeface="Montserrat"/>
                <a:ea typeface="Montserrat"/>
                <a:cs typeface="Montserrat"/>
                <a:sym typeface="Montserrat"/>
              </a:rPr>
              <a:t>Source: eMarketer, </a:t>
            </a:r>
            <a:r>
              <a:rPr i="1" lang="en" sz="800" u="sng">
                <a:solidFill>
                  <a:schemeClr val="accent5"/>
                </a:solidFill>
                <a:latin typeface="Montserrat"/>
                <a:ea typeface="Montserrat"/>
                <a:cs typeface="Montserrat"/>
                <a:sym typeface="Montserrat"/>
                <a:hlinkClick r:id="rId3">
                  <a:extLst>
                    <a:ext uri="{A12FA001-AC4F-418D-AE19-62706E023703}">
                      <ahyp:hlinkClr val="tx"/>
                    </a:ext>
                  </a:extLst>
                </a:hlinkClick>
              </a:rPr>
              <a:t>https://www.emarketer.com/content/majority-of-us-shoppers-will-turn-digital-holiday-shopping-needs-this-year</a:t>
            </a:r>
            <a:r>
              <a:rPr i="1" lang="en" sz="800">
                <a:solidFill>
                  <a:schemeClr val="dk1"/>
                </a:solidFill>
                <a:latin typeface="Montserrat"/>
                <a:ea typeface="Montserrat"/>
                <a:cs typeface="Montserrat"/>
                <a:sym typeface="Montserrat"/>
              </a:rPr>
              <a:t> </a:t>
            </a:r>
            <a:endParaRPr i="1" sz="800">
              <a:latin typeface="Montserrat"/>
              <a:ea typeface="Montserrat"/>
              <a:cs typeface="Montserrat"/>
              <a:sym typeface="Montserrat"/>
            </a:endParaRPr>
          </a:p>
        </p:txBody>
      </p:sp>
      <p:sp>
        <p:nvSpPr>
          <p:cNvPr id="92" name="Google Shape;92;p18"/>
          <p:cNvSpPr txBox="1"/>
          <p:nvPr/>
        </p:nvSpPr>
        <p:spPr>
          <a:xfrm>
            <a:off x="399600" y="234099"/>
            <a:ext cx="921900" cy="336300"/>
          </a:xfrm>
          <a:prstGeom prst="rect">
            <a:avLst/>
          </a:prstGeom>
          <a:solidFill>
            <a:srgbClr val="DFCEF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n" sz="900" u="none" cap="none" strike="noStrike">
                <a:solidFill>
                  <a:srgbClr val="000E31"/>
                </a:solidFill>
                <a:latin typeface="Montserrat"/>
                <a:ea typeface="Montserrat"/>
                <a:cs typeface="Montserrat"/>
                <a:sym typeface="Montserrat"/>
              </a:rPr>
              <a:t>Your Logo</a:t>
            </a:r>
            <a:endParaRPr b="1" i="0" sz="900" u="none" cap="none" strike="noStrike">
              <a:solidFill>
                <a:srgbClr val="000E31"/>
              </a:solidFill>
              <a:latin typeface="Montserrat"/>
              <a:ea typeface="Montserrat"/>
              <a:cs typeface="Montserrat"/>
              <a:sym typeface="Montserrat"/>
            </a:endParaRPr>
          </a:p>
        </p:txBody>
      </p:sp>
      <p:sp>
        <p:nvSpPr>
          <p:cNvPr id="93" name="Google Shape;93;p18"/>
          <p:cNvSpPr txBox="1"/>
          <p:nvPr>
            <p:ph type="title"/>
          </p:nvPr>
        </p:nvSpPr>
        <p:spPr>
          <a:xfrm>
            <a:off x="304800" y="780750"/>
            <a:ext cx="5289900" cy="879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300">
                <a:solidFill>
                  <a:srgbClr val="434343"/>
                </a:solidFill>
                <a:latin typeface="Montserrat"/>
                <a:ea typeface="Montserrat"/>
                <a:cs typeface="Montserrat"/>
                <a:sym typeface="Montserrat"/>
              </a:rPr>
              <a:t>71% of adults will do more than half their shopping online</a:t>
            </a:r>
            <a:endParaRPr b="1" sz="2300">
              <a:solidFill>
                <a:srgbClr val="434343"/>
              </a:solidFill>
              <a:latin typeface="Montserrat"/>
              <a:ea typeface="Montserrat"/>
              <a:cs typeface="Montserrat"/>
              <a:sym typeface="Montserrat"/>
            </a:endParaRPr>
          </a:p>
        </p:txBody>
      </p:sp>
      <p:sp>
        <p:nvSpPr>
          <p:cNvPr id="94" name="Google Shape;94;p18"/>
          <p:cNvSpPr txBox="1"/>
          <p:nvPr/>
        </p:nvSpPr>
        <p:spPr>
          <a:xfrm>
            <a:off x="304800" y="1756200"/>
            <a:ext cx="5289900" cy="25560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n" sz="1200">
                <a:solidFill>
                  <a:srgbClr val="434343"/>
                </a:solidFill>
                <a:latin typeface="Montserrat Medium"/>
                <a:ea typeface="Montserrat Medium"/>
                <a:cs typeface="Montserrat Medium"/>
                <a:sym typeface="Montserrat Medium"/>
              </a:rPr>
              <a:t>All demographics, from Gen Z to Millennials to Gen X and Boomers, are planning on doing more than half their holiday shopping online.</a:t>
            </a:r>
            <a:endParaRPr sz="1200">
              <a:solidFill>
                <a:srgbClr val="434343"/>
              </a:solidFill>
              <a:latin typeface="Montserrat Medium"/>
              <a:ea typeface="Montserrat Medium"/>
              <a:cs typeface="Montserrat Medium"/>
              <a:sym typeface="Montserrat Medium"/>
            </a:endParaRPr>
          </a:p>
          <a:p>
            <a:pPr indent="0" lvl="0" marL="0" rtl="0" algn="l">
              <a:lnSpc>
                <a:spcPct val="125000"/>
              </a:lnSpc>
              <a:spcBef>
                <a:spcPts val="1000"/>
              </a:spcBef>
              <a:spcAft>
                <a:spcPts val="0"/>
              </a:spcAft>
              <a:buNone/>
            </a:pPr>
            <a:r>
              <a:rPr lang="en" sz="1200">
                <a:solidFill>
                  <a:srgbClr val="434343"/>
                </a:solidFill>
                <a:latin typeface="Montserrat Medium"/>
                <a:ea typeface="Montserrat Medium"/>
                <a:cs typeface="Montserrat Medium"/>
                <a:sym typeface="Montserrat Medium"/>
              </a:rPr>
              <a:t>Consumers of all ages will be shopping from their tablets and mobile phones as they are sitting on their couches, possibly while binge watching Netflix.</a:t>
            </a:r>
            <a:endParaRPr sz="1200">
              <a:solidFill>
                <a:srgbClr val="434343"/>
              </a:solidFill>
              <a:latin typeface="Montserrat Medium"/>
              <a:ea typeface="Montserrat Medium"/>
              <a:cs typeface="Montserrat Medium"/>
              <a:sym typeface="Montserrat Medium"/>
            </a:endParaRPr>
          </a:p>
          <a:p>
            <a:pPr indent="0" lvl="0" marL="0" rtl="0" algn="l">
              <a:lnSpc>
                <a:spcPct val="125000"/>
              </a:lnSpc>
              <a:spcBef>
                <a:spcPts val="1000"/>
              </a:spcBef>
              <a:spcAft>
                <a:spcPts val="1000"/>
              </a:spcAft>
              <a:buNone/>
            </a:pPr>
            <a:r>
              <a:rPr lang="en" sz="1200">
                <a:solidFill>
                  <a:srgbClr val="434343"/>
                </a:solidFill>
                <a:latin typeface="Montserrat Medium"/>
                <a:ea typeface="Montserrat Medium"/>
                <a:cs typeface="Montserrat Medium"/>
                <a:sym typeface="Montserrat Medium"/>
              </a:rPr>
              <a:t>Businesses need to have their websites prepared for this surge, and need to make sure their sites are up to date, fast, and accessible. </a:t>
            </a:r>
            <a:endParaRPr sz="1200">
              <a:solidFill>
                <a:srgbClr val="434343"/>
              </a:solidFill>
              <a:latin typeface="Montserrat Medium"/>
              <a:ea typeface="Montserrat Medium"/>
              <a:cs typeface="Montserrat Medium"/>
              <a:sym typeface="Montserrat Medium"/>
            </a:endParaRPr>
          </a:p>
        </p:txBody>
      </p:sp>
      <p:pic>
        <p:nvPicPr>
          <p:cNvPr id="95" name="Google Shape;95;p18"/>
          <p:cNvPicPr preferRelativeResize="0"/>
          <p:nvPr/>
        </p:nvPicPr>
        <p:blipFill>
          <a:blip r:embed="rId4">
            <a:alphaModFix/>
          </a:blip>
          <a:stretch>
            <a:fillRect/>
          </a:stretch>
        </p:blipFill>
        <p:spPr>
          <a:xfrm>
            <a:off x="5715951" y="2078134"/>
            <a:ext cx="3099327" cy="253196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BF9FE"/>
            </a:gs>
            <a:gs pos="100000">
              <a:srgbClr val="EAE0F9"/>
            </a:gs>
          </a:gsLst>
          <a:lin ang="5400012" scaled="0"/>
        </a:gradFill>
      </p:bgPr>
    </p:bg>
    <p:spTree>
      <p:nvGrpSpPr>
        <p:cNvPr id="99" name="Shape 99"/>
        <p:cNvGrpSpPr/>
        <p:nvPr/>
      </p:nvGrpSpPr>
      <p:grpSpPr>
        <a:xfrm>
          <a:off x="0" y="0"/>
          <a:ext cx="0" cy="0"/>
          <a:chOff x="0" y="0"/>
          <a:chExt cx="0" cy="0"/>
        </a:xfrm>
      </p:grpSpPr>
      <p:sp>
        <p:nvSpPr>
          <p:cNvPr id="100" name="Google Shape;100;p19"/>
          <p:cNvSpPr txBox="1"/>
          <p:nvPr>
            <p:ph type="title"/>
          </p:nvPr>
        </p:nvSpPr>
        <p:spPr>
          <a:xfrm>
            <a:off x="323400" y="983433"/>
            <a:ext cx="3539700" cy="3381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300">
                <a:solidFill>
                  <a:srgbClr val="434343"/>
                </a:solidFill>
                <a:latin typeface="Montserrat"/>
                <a:ea typeface="Montserrat"/>
                <a:cs typeface="Montserrat"/>
                <a:sym typeface="Montserrat"/>
              </a:rPr>
              <a:t>Holiday shopping will start to ramp in October this year</a:t>
            </a:r>
            <a:endParaRPr b="1" sz="2300">
              <a:solidFill>
                <a:srgbClr val="434343"/>
              </a:solidFill>
              <a:latin typeface="Montserrat"/>
              <a:ea typeface="Montserrat"/>
              <a:cs typeface="Montserrat"/>
              <a:sym typeface="Montserrat"/>
            </a:endParaRPr>
          </a:p>
        </p:txBody>
      </p:sp>
      <p:sp>
        <p:nvSpPr>
          <p:cNvPr id="101" name="Google Shape;101;p19"/>
          <p:cNvSpPr txBox="1"/>
          <p:nvPr/>
        </p:nvSpPr>
        <p:spPr>
          <a:xfrm>
            <a:off x="4122075" y="4703105"/>
            <a:ext cx="8363400" cy="3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latin typeface="Montserrat"/>
                <a:ea typeface="Montserrat"/>
                <a:cs typeface="Montserrat"/>
                <a:sym typeface="Montserrat"/>
              </a:rPr>
              <a:t>Source: DigitalTrends, </a:t>
            </a:r>
            <a:endParaRPr i="1" sz="800">
              <a:latin typeface="Montserrat"/>
              <a:ea typeface="Montserrat"/>
              <a:cs typeface="Montserrat"/>
              <a:sym typeface="Montserrat"/>
            </a:endParaRPr>
          </a:p>
          <a:p>
            <a:pPr indent="0" lvl="0" marL="0" rtl="0" algn="l">
              <a:spcBef>
                <a:spcPts val="0"/>
              </a:spcBef>
              <a:spcAft>
                <a:spcPts val="0"/>
              </a:spcAft>
              <a:buNone/>
            </a:pPr>
            <a:r>
              <a:rPr i="1" lang="en" sz="800" u="sng">
                <a:solidFill>
                  <a:schemeClr val="hlink"/>
                </a:solidFill>
                <a:latin typeface="Montserrat"/>
                <a:ea typeface="Montserrat"/>
                <a:cs typeface="Montserrat"/>
                <a:sym typeface="Montserrat"/>
                <a:hlinkClick r:id="rId3"/>
              </a:rPr>
              <a:t>https://www.digitaltrends.com/dtdeals/best-amazon-prime-day-deals/</a:t>
            </a:r>
            <a:r>
              <a:rPr i="1" lang="en" sz="800">
                <a:latin typeface="Montserrat"/>
                <a:ea typeface="Montserrat"/>
                <a:cs typeface="Montserrat"/>
                <a:sym typeface="Montserrat"/>
              </a:rPr>
              <a:t> </a:t>
            </a:r>
            <a:endParaRPr i="1" sz="800">
              <a:latin typeface="Montserrat"/>
              <a:ea typeface="Montserrat"/>
              <a:cs typeface="Montserrat"/>
              <a:sym typeface="Montserrat"/>
            </a:endParaRPr>
          </a:p>
        </p:txBody>
      </p:sp>
      <p:sp>
        <p:nvSpPr>
          <p:cNvPr id="102" name="Google Shape;102;p19"/>
          <p:cNvSpPr txBox="1"/>
          <p:nvPr/>
        </p:nvSpPr>
        <p:spPr>
          <a:xfrm>
            <a:off x="4122075" y="1095725"/>
            <a:ext cx="4564800" cy="29850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n" sz="1200">
                <a:solidFill>
                  <a:srgbClr val="434343"/>
                </a:solidFill>
                <a:latin typeface="Montserrat Medium"/>
                <a:ea typeface="Montserrat Medium"/>
                <a:cs typeface="Montserrat Medium"/>
                <a:sym typeface="Montserrat Medium"/>
              </a:rPr>
              <a:t>The online sales </a:t>
            </a:r>
            <a:r>
              <a:rPr lang="en" sz="1200">
                <a:solidFill>
                  <a:srgbClr val="434343"/>
                </a:solidFill>
                <a:latin typeface="Montserrat Medium"/>
                <a:ea typeface="Montserrat Medium"/>
                <a:cs typeface="Montserrat Medium"/>
                <a:sym typeface="Montserrat Medium"/>
              </a:rPr>
              <a:t>ramp</a:t>
            </a:r>
            <a:r>
              <a:rPr lang="en" sz="1200">
                <a:solidFill>
                  <a:srgbClr val="434343"/>
                </a:solidFill>
                <a:latin typeface="Montserrat Medium"/>
                <a:ea typeface="Montserrat Medium"/>
                <a:cs typeface="Montserrat Medium"/>
                <a:sym typeface="Montserrat Medium"/>
              </a:rPr>
              <a:t> will likely start in October, instead of late November this year. </a:t>
            </a:r>
            <a:endParaRPr sz="1200">
              <a:solidFill>
                <a:srgbClr val="434343"/>
              </a:solidFill>
              <a:latin typeface="Montserrat Medium"/>
              <a:ea typeface="Montserrat Medium"/>
              <a:cs typeface="Montserrat Medium"/>
              <a:sym typeface="Montserrat Medium"/>
            </a:endParaRPr>
          </a:p>
          <a:p>
            <a:pPr indent="0" lvl="0" marL="0" rtl="0" algn="l">
              <a:lnSpc>
                <a:spcPct val="125000"/>
              </a:lnSpc>
              <a:spcBef>
                <a:spcPts val="1000"/>
              </a:spcBef>
              <a:spcAft>
                <a:spcPts val="0"/>
              </a:spcAft>
              <a:buNone/>
            </a:pPr>
            <a:r>
              <a:rPr lang="en" sz="1200">
                <a:solidFill>
                  <a:srgbClr val="434343"/>
                </a:solidFill>
                <a:latin typeface="Montserrat Medium"/>
                <a:ea typeface="Montserrat Medium"/>
                <a:cs typeface="Montserrat Medium"/>
                <a:sym typeface="Montserrat Medium"/>
              </a:rPr>
              <a:t>Amazon is rumored to be shifting their “Prime Day” online sales to early October for 2020, which will likely kick off the online holiday rush.</a:t>
            </a:r>
            <a:endParaRPr sz="1200">
              <a:solidFill>
                <a:srgbClr val="434343"/>
              </a:solidFill>
              <a:latin typeface="Montserrat Medium"/>
              <a:ea typeface="Montserrat Medium"/>
              <a:cs typeface="Montserrat Medium"/>
              <a:sym typeface="Montserrat Medium"/>
            </a:endParaRPr>
          </a:p>
          <a:p>
            <a:pPr indent="0" lvl="0" marL="0" rtl="0" algn="l">
              <a:lnSpc>
                <a:spcPct val="125000"/>
              </a:lnSpc>
              <a:spcBef>
                <a:spcPts val="1000"/>
              </a:spcBef>
              <a:spcAft>
                <a:spcPts val="0"/>
              </a:spcAft>
              <a:buNone/>
            </a:pPr>
            <a:r>
              <a:rPr lang="en" sz="1200">
                <a:solidFill>
                  <a:srgbClr val="434343"/>
                </a:solidFill>
                <a:latin typeface="Montserrat Medium"/>
                <a:ea typeface="Montserrat Medium"/>
                <a:cs typeface="Montserrat Medium"/>
                <a:sym typeface="Montserrat Medium"/>
              </a:rPr>
              <a:t>Additionally, eCommerce purchasers are going to build more time in their schedules to allow for possible shipping delays.</a:t>
            </a:r>
            <a:endParaRPr sz="1200">
              <a:solidFill>
                <a:srgbClr val="434343"/>
              </a:solidFill>
              <a:latin typeface="Montserrat Medium"/>
              <a:ea typeface="Montserrat Medium"/>
              <a:cs typeface="Montserrat Medium"/>
              <a:sym typeface="Montserrat Medium"/>
            </a:endParaRPr>
          </a:p>
          <a:p>
            <a:pPr indent="0" lvl="0" marL="0" rtl="0" algn="l">
              <a:lnSpc>
                <a:spcPct val="125000"/>
              </a:lnSpc>
              <a:spcBef>
                <a:spcPts val="1000"/>
              </a:spcBef>
              <a:spcAft>
                <a:spcPts val="1000"/>
              </a:spcAft>
              <a:buNone/>
            </a:pPr>
            <a:r>
              <a:rPr lang="en" sz="1200">
                <a:solidFill>
                  <a:srgbClr val="434343"/>
                </a:solidFill>
                <a:latin typeface="Montserrat Medium"/>
                <a:ea typeface="Montserrat Medium"/>
                <a:cs typeface="Montserrat Medium"/>
                <a:sym typeface="Montserrat Medium"/>
              </a:rPr>
              <a:t>You need to get your website ready now or risk missing the 2020 eCommerce shopping season.</a:t>
            </a:r>
            <a:endParaRPr sz="1200">
              <a:solidFill>
                <a:srgbClr val="434343"/>
              </a:solidFill>
              <a:latin typeface="Montserrat Medium"/>
              <a:ea typeface="Montserrat Medium"/>
              <a:cs typeface="Montserrat Medium"/>
              <a:sym typeface="Montserrat Medium"/>
            </a:endParaRPr>
          </a:p>
        </p:txBody>
      </p:sp>
      <p:sp>
        <p:nvSpPr>
          <p:cNvPr id="103" name="Google Shape;103;p19"/>
          <p:cNvSpPr txBox="1"/>
          <p:nvPr/>
        </p:nvSpPr>
        <p:spPr>
          <a:xfrm>
            <a:off x="399600" y="234099"/>
            <a:ext cx="921900" cy="336300"/>
          </a:xfrm>
          <a:prstGeom prst="rect">
            <a:avLst/>
          </a:prstGeom>
          <a:solidFill>
            <a:srgbClr val="DFCEF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n" sz="900" u="none" cap="none" strike="noStrike">
                <a:solidFill>
                  <a:srgbClr val="000E31"/>
                </a:solidFill>
                <a:latin typeface="Montserrat"/>
                <a:ea typeface="Montserrat"/>
                <a:cs typeface="Montserrat"/>
                <a:sym typeface="Montserrat"/>
              </a:rPr>
              <a:t>Your Logo</a:t>
            </a:r>
            <a:endParaRPr b="1" i="0" sz="900" u="none" cap="none" strike="noStrike">
              <a:solidFill>
                <a:srgbClr val="000E31"/>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BF9FE"/>
            </a:gs>
            <a:gs pos="100000">
              <a:srgbClr val="EAE0F9"/>
            </a:gs>
          </a:gsLst>
          <a:lin ang="5400012" scaled="0"/>
        </a:gradFill>
      </p:bgPr>
    </p:bg>
    <p:spTree>
      <p:nvGrpSpPr>
        <p:cNvPr id="107" name="Shape 107"/>
        <p:cNvGrpSpPr/>
        <p:nvPr/>
      </p:nvGrpSpPr>
      <p:grpSpPr>
        <a:xfrm>
          <a:off x="0" y="0"/>
          <a:ext cx="0" cy="0"/>
          <a:chOff x="0" y="0"/>
          <a:chExt cx="0" cy="0"/>
        </a:xfrm>
      </p:grpSpPr>
      <p:sp>
        <p:nvSpPr>
          <p:cNvPr id="108" name="Google Shape;108;p20"/>
          <p:cNvSpPr txBox="1"/>
          <p:nvPr/>
        </p:nvSpPr>
        <p:spPr>
          <a:xfrm>
            <a:off x="304800" y="4695918"/>
            <a:ext cx="7235100" cy="3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solidFill>
                  <a:schemeClr val="dk1"/>
                </a:solidFill>
                <a:latin typeface="Montserrat"/>
                <a:ea typeface="Montserrat"/>
                <a:cs typeface="Montserrat"/>
                <a:sym typeface="Montserrat"/>
              </a:rPr>
              <a:t>Source: Mashable, </a:t>
            </a:r>
            <a:r>
              <a:rPr i="1" lang="en" sz="800" u="sng">
                <a:solidFill>
                  <a:schemeClr val="accent5"/>
                </a:solidFill>
                <a:latin typeface="Montserrat"/>
                <a:ea typeface="Montserrat"/>
                <a:cs typeface="Montserrat"/>
                <a:sym typeface="Montserrat"/>
                <a:hlinkClick r:id="rId3">
                  <a:extLst>
                    <a:ext uri="{A12FA001-AC4F-418D-AE19-62706E023703}">
                      <ahyp:hlinkClr val="tx"/>
                    </a:ext>
                  </a:extLst>
                </a:hlinkClick>
              </a:rPr>
              <a:t>https://mashable.com/shopping/black-friday-2020-future-predictions/</a:t>
            </a:r>
            <a:endParaRPr i="1" sz="800">
              <a:solidFill>
                <a:schemeClr val="dk1"/>
              </a:solidFill>
              <a:latin typeface="Montserrat"/>
              <a:ea typeface="Montserrat"/>
              <a:cs typeface="Montserrat"/>
              <a:sym typeface="Montserrat"/>
            </a:endParaRPr>
          </a:p>
          <a:p>
            <a:pPr indent="0" lvl="0" marL="0" rtl="0" algn="l">
              <a:spcBef>
                <a:spcPts val="0"/>
              </a:spcBef>
              <a:spcAft>
                <a:spcPts val="0"/>
              </a:spcAft>
              <a:buNone/>
            </a:pPr>
            <a:r>
              <a:rPr i="1" lang="en" sz="800">
                <a:solidFill>
                  <a:schemeClr val="dk1"/>
                </a:solidFill>
                <a:latin typeface="Montserrat"/>
                <a:ea typeface="Montserrat"/>
                <a:cs typeface="Montserrat"/>
                <a:sym typeface="Montserrat"/>
              </a:rPr>
              <a:t>Source: TheBlackFriday </a:t>
            </a:r>
            <a:r>
              <a:rPr i="1" lang="en" sz="800" u="sng">
                <a:solidFill>
                  <a:schemeClr val="accent5"/>
                </a:solidFill>
                <a:latin typeface="Montserrat"/>
                <a:ea typeface="Montserrat"/>
                <a:cs typeface="Montserrat"/>
                <a:sym typeface="Montserrat"/>
                <a:hlinkClick r:id="rId4">
                  <a:extLst>
                    <a:ext uri="{A12FA001-AC4F-418D-AE19-62706E023703}">
                      <ahyp:hlinkClr val="tx"/>
                    </a:ext>
                  </a:extLst>
                </a:hlinkClick>
              </a:rPr>
              <a:t>https://www.theblackfriday.com/stores-closed-on-thanksgiving-day.php</a:t>
            </a:r>
            <a:r>
              <a:rPr i="1" lang="en" sz="800">
                <a:solidFill>
                  <a:schemeClr val="dk1"/>
                </a:solidFill>
                <a:latin typeface="Montserrat"/>
                <a:ea typeface="Montserrat"/>
                <a:cs typeface="Montserrat"/>
                <a:sym typeface="Montserrat"/>
              </a:rPr>
              <a:t>  </a:t>
            </a:r>
            <a:endParaRPr i="1" sz="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i="1" sz="800">
              <a:solidFill>
                <a:schemeClr val="dk1"/>
              </a:solidFill>
              <a:latin typeface="Montserrat"/>
              <a:ea typeface="Montserrat"/>
              <a:cs typeface="Montserrat"/>
              <a:sym typeface="Montserrat"/>
            </a:endParaRPr>
          </a:p>
        </p:txBody>
      </p:sp>
      <p:sp>
        <p:nvSpPr>
          <p:cNvPr id="109" name="Google Shape;109;p20"/>
          <p:cNvSpPr txBox="1"/>
          <p:nvPr/>
        </p:nvSpPr>
        <p:spPr>
          <a:xfrm>
            <a:off x="399600" y="234099"/>
            <a:ext cx="921900" cy="336300"/>
          </a:xfrm>
          <a:prstGeom prst="rect">
            <a:avLst/>
          </a:prstGeom>
          <a:solidFill>
            <a:srgbClr val="DFCEF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n" sz="900" u="none" cap="none" strike="noStrike">
                <a:solidFill>
                  <a:srgbClr val="000E31"/>
                </a:solidFill>
                <a:latin typeface="Montserrat"/>
                <a:ea typeface="Montserrat"/>
                <a:cs typeface="Montserrat"/>
                <a:sym typeface="Montserrat"/>
              </a:rPr>
              <a:t>Your Logo</a:t>
            </a:r>
            <a:endParaRPr b="1" i="0" sz="900" u="none" cap="none" strike="noStrike">
              <a:solidFill>
                <a:srgbClr val="000E31"/>
              </a:solidFill>
              <a:latin typeface="Montserrat"/>
              <a:ea typeface="Montserrat"/>
              <a:cs typeface="Montserrat"/>
              <a:sym typeface="Montserrat"/>
            </a:endParaRPr>
          </a:p>
        </p:txBody>
      </p:sp>
      <p:sp>
        <p:nvSpPr>
          <p:cNvPr id="110" name="Google Shape;110;p20"/>
          <p:cNvSpPr txBox="1"/>
          <p:nvPr>
            <p:ph type="title"/>
          </p:nvPr>
        </p:nvSpPr>
        <p:spPr>
          <a:xfrm>
            <a:off x="304800" y="780750"/>
            <a:ext cx="5289900" cy="879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300">
                <a:solidFill>
                  <a:srgbClr val="434343"/>
                </a:solidFill>
                <a:latin typeface="Montserrat"/>
                <a:ea typeface="Montserrat"/>
                <a:cs typeface="Montserrat"/>
                <a:sym typeface="Montserrat"/>
              </a:rPr>
              <a:t>“Black Friday” will look very different for 2020</a:t>
            </a:r>
            <a:endParaRPr b="1" sz="2300">
              <a:solidFill>
                <a:srgbClr val="434343"/>
              </a:solidFill>
              <a:latin typeface="Montserrat"/>
              <a:ea typeface="Montserrat"/>
              <a:cs typeface="Montserrat"/>
              <a:sym typeface="Montserrat"/>
            </a:endParaRPr>
          </a:p>
        </p:txBody>
      </p:sp>
      <p:sp>
        <p:nvSpPr>
          <p:cNvPr id="111" name="Google Shape;111;p20"/>
          <p:cNvSpPr txBox="1"/>
          <p:nvPr/>
        </p:nvSpPr>
        <p:spPr>
          <a:xfrm>
            <a:off x="304800" y="1756200"/>
            <a:ext cx="5289900" cy="25560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n" sz="1200">
                <a:solidFill>
                  <a:srgbClr val="434343"/>
                </a:solidFill>
                <a:latin typeface="Montserrat Medium"/>
                <a:ea typeface="Montserrat Medium"/>
                <a:cs typeface="Montserrat Medium"/>
                <a:sym typeface="Montserrat Medium"/>
              </a:rPr>
              <a:t>The COVID concerns around large crowds will significantly change the “doorbuster” sales from years past, as more commerce moves online.</a:t>
            </a:r>
            <a:endParaRPr sz="1200">
              <a:solidFill>
                <a:srgbClr val="434343"/>
              </a:solidFill>
              <a:latin typeface="Montserrat Medium"/>
              <a:ea typeface="Montserrat Medium"/>
              <a:cs typeface="Montserrat Medium"/>
              <a:sym typeface="Montserrat Medium"/>
            </a:endParaRPr>
          </a:p>
          <a:p>
            <a:pPr indent="0" lvl="0" marL="0" rtl="0" algn="l">
              <a:lnSpc>
                <a:spcPct val="125000"/>
              </a:lnSpc>
              <a:spcBef>
                <a:spcPts val="1000"/>
              </a:spcBef>
              <a:spcAft>
                <a:spcPts val="0"/>
              </a:spcAft>
              <a:buNone/>
            </a:pPr>
            <a:r>
              <a:rPr lang="en" sz="1200">
                <a:solidFill>
                  <a:srgbClr val="434343"/>
                </a:solidFill>
                <a:latin typeface="Montserrat Medium"/>
                <a:ea typeface="Montserrat Medium"/>
                <a:cs typeface="Montserrat Medium"/>
                <a:sym typeface="Montserrat Medium"/>
              </a:rPr>
              <a:t>Additionally, over 80 major retailers including Target, Wal-Mart, and others are significantly changing their Black Friday approach. They are closing stores on the U.S. Thanksgiving holiday, and generally modifying their take on this significant shopping day.</a:t>
            </a:r>
            <a:endParaRPr sz="1200">
              <a:solidFill>
                <a:srgbClr val="434343"/>
              </a:solidFill>
              <a:latin typeface="Montserrat Medium"/>
              <a:ea typeface="Montserrat Medium"/>
              <a:cs typeface="Montserrat Medium"/>
              <a:sym typeface="Montserrat Medium"/>
            </a:endParaRPr>
          </a:p>
          <a:p>
            <a:pPr indent="0" lvl="0" marL="0" rtl="0" algn="l">
              <a:lnSpc>
                <a:spcPct val="125000"/>
              </a:lnSpc>
              <a:spcBef>
                <a:spcPts val="1000"/>
              </a:spcBef>
              <a:spcAft>
                <a:spcPts val="1000"/>
              </a:spcAft>
              <a:buNone/>
            </a:pPr>
            <a:r>
              <a:rPr lang="en" sz="1200">
                <a:solidFill>
                  <a:srgbClr val="434343"/>
                </a:solidFill>
                <a:latin typeface="Montserrat Medium"/>
                <a:ea typeface="Montserrat Medium"/>
                <a:cs typeface="Montserrat Medium"/>
                <a:sym typeface="Montserrat Medium"/>
              </a:rPr>
              <a:t>Independent businesses have an opportunity to fill niches historically occupied by big box retailers.</a:t>
            </a:r>
            <a:endParaRPr sz="1200">
              <a:solidFill>
                <a:srgbClr val="434343"/>
              </a:solidFill>
              <a:latin typeface="Montserrat Medium"/>
              <a:ea typeface="Montserrat Medium"/>
              <a:cs typeface="Montserrat Medium"/>
              <a:sym typeface="Montserrat Medium"/>
            </a:endParaRPr>
          </a:p>
        </p:txBody>
      </p:sp>
      <p:pic>
        <p:nvPicPr>
          <p:cNvPr id="112" name="Google Shape;112;p20"/>
          <p:cNvPicPr preferRelativeResize="0"/>
          <p:nvPr/>
        </p:nvPicPr>
        <p:blipFill>
          <a:blip r:embed="rId5">
            <a:alphaModFix/>
          </a:blip>
          <a:stretch>
            <a:fillRect/>
          </a:stretch>
        </p:blipFill>
        <p:spPr>
          <a:xfrm>
            <a:off x="5695212" y="2397950"/>
            <a:ext cx="3099307" cy="203835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BF9FE"/>
            </a:gs>
            <a:gs pos="100000">
              <a:srgbClr val="EAE0F9"/>
            </a:gs>
          </a:gsLst>
          <a:lin ang="5400012" scaled="0"/>
        </a:gradFill>
      </p:bgPr>
    </p:bg>
    <p:spTree>
      <p:nvGrpSpPr>
        <p:cNvPr id="116" name="Shape 116"/>
        <p:cNvGrpSpPr/>
        <p:nvPr/>
      </p:nvGrpSpPr>
      <p:grpSpPr>
        <a:xfrm>
          <a:off x="0" y="0"/>
          <a:ext cx="0" cy="0"/>
          <a:chOff x="0" y="0"/>
          <a:chExt cx="0" cy="0"/>
        </a:xfrm>
      </p:grpSpPr>
      <p:sp>
        <p:nvSpPr>
          <p:cNvPr id="117" name="Google Shape;117;p21"/>
          <p:cNvSpPr txBox="1"/>
          <p:nvPr/>
        </p:nvSpPr>
        <p:spPr>
          <a:xfrm>
            <a:off x="304800" y="4829726"/>
            <a:ext cx="7235100" cy="33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800">
                <a:solidFill>
                  <a:schemeClr val="dk1"/>
                </a:solidFill>
                <a:latin typeface="Montserrat"/>
                <a:ea typeface="Montserrat"/>
                <a:cs typeface="Montserrat"/>
                <a:sym typeface="Montserrat"/>
              </a:rPr>
              <a:t>Source: eMarketer, </a:t>
            </a:r>
            <a:r>
              <a:rPr i="1" lang="en" sz="800" u="sng">
                <a:solidFill>
                  <a:schemeClr val="accent5"/>
                </a:solidFill>
                <a:latin typeface="Montserrat"/>
                <a:ea typeface="Montserrat"/>
                <a:cs typeface="Montserrat"/>
                <a:sym typeface="Montserrat"/>
                <a:hlinkClick r:id="rId3">
                  <a:extLst>
                    <a:ext uri="{A12FA001-AC4F-418D-AE19-62706E023703}">
                      <ahyp:hlinkClr val="tx"/>
                    </a:ext>
                  </a:extLst>
                </a:hlinkClick>
              </a:rPr>
              <a:t>https://www.emarketer.com/content/majority-of-us-shoppers-will-turn-digital-holiday-shopping-needs-this-year</a:t>
            </a:r>
            <a:endParaRPr i="1" sz="800">
              <a:solidFill>
                <a:schemeClr val="dk1"/>
              </a:solidFill>
              <a:latin typeface="Montserrat"/>
              <a:ea typeface="Montserrat"/>
              <a:cs typeface="Montserrat"/>
              <a:sym typeface="Montserrat"/>
            </a:endParaRPr>
          </a:p>
        </p:txBody>
      </p:sp>
      <p:sp>
        <p:nvSpPr>
          <p:cNvPr id="118" name="Google Shape;118;p21"/>
          <p:cNvSpPr txBox="1"/>
          <p:nvPr/>
        </p:nvSpPr>
        <p:spPr>
          <a:xfrm>
            <a:off x="399600" y="234099"/>
            <a:ext cx="921900" cy="336300"/>
          </a:xfrm>
          <a:prstGeom prst="rect">
            <a:avLst/>
          </a:prstGeom>
          <a:solidFill>
            <a:srgbClr val="DFCEF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n" sz="900" u="none" cap="none" strike="noStrike">
                <a:solidFill>
                  <a:srgbClr val="000E31"/>
                </a:solidFill>
                <a:latin typeface="Montserrat"/>
                <a:ea typeface="Montserrat"/>
                <a:cs typeface="Montserrat"/>
                <a:sym typeface="Montserrat"/>
              </a:rPr>
              <a:t>Your Logo</a:t>
            </a:r>
            <a:endParaRPr b="1" i="0" sz="900" u="none" cap="none" strike="noStrike">
              <a:solidFill>
                <a:srgbClr val="000E31"/>
              </a:solidFill>
              <a:latin typeface="Montserrat"/>
              <a:ea typeface="Montserrat"/>
              <a:cs typeface="Montserrat"/>
              <a:sym typeface="Montserrat"/>
            </a:endParaRPr>
          </a:p>
        </p:txBody>
      </p:sp>
      <p:sp>
        <p:nvSpPr>
          <p:cNvPr id="119" name="Google Shape;119;p21"/>
          <p:cNvSpPr txBox="1"/>
          <p:nvPr>
            <p:ph type="title"/>
          </p:nvPr>
        </p:nvSpPr>
        <p:spPr>
          <a:xfrm>
            <a:off x="304800" y="780750"/>
            <a:ext cx="5289900" cy="879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300">
                <a:solidFill>
                  <a:srgbClr val="434343"/>
                </a:solidFill>
                <a:latin typeface="Montserrat"/>
                <a:ea typeface="Montserrat"/>
                <a:cs typeface="Montserrat"/>
                <a:sym typeface="Montserrat"/>
              </a:rPr>
              <a:t>“Click and collect” eCommerce pickup is projected to grow 60.4% over last year </a:t>
            </a:r>
            <a:endParaRPr b="1" sz="2300">
              <a:solidFill>
                <a:srgbClr val="434343"/>
              </a:solidFill>
              <a:latin typeface="Montserrat"/>
              <a:ea typeface="Montserrat"/>
              <a:cs typeface="Montserrat"/>
              <a:sym typeface="Montserrat"/>
            </a:endParaRPr>
          </a:p>
        </p:txBody>
      </p:sp>
      <p:sp>
        <p:nvSpPr>
          <p:cNvPr id="120" name="Google Shape;120;p21"/>
          <p:cNvSpPr txBox="1"/>
          <p:nvPr/>
        </p:nvSpPr>
        <p:spPr>
          <a:xfrm>
            <a:off x="304800" y="2145430"/>
            <a:ext cx="5289900" cy="25560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n" sz="1200">
                <a:solidFill>
                  <a:srgbClr val="434343"/>
                </a:solidFill>
                <a:latin typeface="Montserrat Medium"/>
                <a:ea typeface="Montserrat Medium"/>
                <a:cs typeface="Montserrat Medium"/>
                <a:sym typeface="Montserrat Medium"/>
              </a:rPr>
              <a:t>Compared to 2019, “click and collect” eCommerce orders, where a shopper orders an item online and then picks the item up at the physical retailer, is projected to grow 60.4% this year, according to eMarketer.</a:t>
            </a:r>
            <a:endParaRPr sz="1200">
              <a:solidFill>
                <a:srgbClr val="434343"/>
              </a:solidFill>
              <a:latin typeface="Montserrat Medium"/>
              <a:ea typeface="Montserrat Medium"/>
              <a:cs typeface="Montserrat Medium"/>
              <a:sym typeface="Montserrat Medium"/>
            </a:endParaRPr>
          </a:p>
          <a:p>
            <a:pPr indent="0" lvl="0" marL="0" rtl="0" algn="l">
              <a:lnSpc>
                <a:spcPct val="125000"/>
              </a:lnSpc>
              <a:spcBef>
                <a:spcPts val="1000"/>
              </a:spcBef>
              <a:spcAft>
                <a:spcPts val="1000"/>
              </a:spcAft>
              <a:buNone/>
            </a:pPr>
            <a:r>
              <a:rPr lang="en" sz="1200">
                <a:solidFill>
                  <a:srgbClr val="434343"/>
                </a:solidFill>
                <a:latin typeface="Montserrat Medium"/>
                <a:ea typeface="Montserrat Medium"/>
                <a:cs typeface="Montserrat Medium"/>
                <a:sym typeface="Montserrat Medium"/>
              </a:rPr>
              <a:t>Click-and-collect sits at the intersection of three major benefits for customers in the time of COVID-19. It combines the convenience of ordering online, the immediacy of same-day pickup, and the inherent social distancing benefits of curbside pickup vs. having to spend an extended period of time shopping inside a brick-and-mortar store.</a:t>
            </a:r>
            <a:endParaRPr sz="1200">
              <a:solidFill>
                <a:srgbClr val="434343"/>
              </a:solidFill>
              <a:latin typeface="Montserrat Medium"/>
              <a:ea typeface="Montserrat Medium"/>
              <a:cs typeface="Montserrat Medium"/>
              <a:sym typeface="Montserrat Medium"/>
            </a:endParaRPr>
          </a:p>
        </p:txBody>
      </p:sp>
      <p:pic>
        <p:nvPicPr>
          <p:cNvPr id="121" name="Google Shape;121;p21"/>
          <p:cNvPicPr preferRelativeResize="0"/>
          <p:nvPr/>
        </p:nvPicPr>
        <p:blipFill>
          <a:blip r:embed="rId4">
            <a:alphaModFix/>
          </a:blip>
          <a:stretch>
            <a:fillRect/>
          </a:stretch>
        </p:blipFill>
        <p:spPr>
          <a:xfrm>
            <a:off x="5594702" y="2195068"/>
            <a:ext cx="3199822" cy="223736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BF9FE"/>
            </a:gs>
            <a:gs pos="100000">
              <a:srgbClr val="EAE0F9"/>
            </a:gs>
          </a:gsLst>
          <a:lin ang="5400012" scaled="0"/>
        </a:gradFill>
      </p:bgPr>
    </p:bg>
    <p:spTree>
      <p:nvGrpSpPr>
        <p:cNvPr id="125" name="Shape 125"/>
        <p:cNvGrpSpPr/>
        <p:nvPr/>
      </p:nvGrpSpPr>
      <p:grpSpPr>
        <a:xfrm>
          <a:off x="0" y="0"/>
          <a:ext cx="0" cy="0"/>
          <a:chOff x="0" y="0"/>
          <a:chExt cx="0" cy="0"/>
        </a:xfrm>
      </p:grpSpPr>
      <p:sp>
        <p:nvSpPr>
          <p:cNvPr id="126" name="Google Shape;126;p22"/>
          <p:cNvSpPr txBox="1"/>
          <p:nvPr>
            <p:ph type="title"/>
          </p:nvPr>
        </p:nvSpPr>
        <p:spPr>
          <a:xfrm>
            <a:off x="323400" y="983433"/>
            <a:ext cx="3539700" cy="3381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300">
                <a:solidFill>
                  <a:srgbClr val="434343"/>
                </a:solidFill>
                <a:latin typeface="Montserrat"/>
                <a:ea typeface="Montserrat"/>
                <a:cs typeface="Montserrat"/>
                <a:sym typeface="Montserrat"/>
              </a:rPr>
              <a:t>More “buying” and less “browsing” in physical stores means more browsing will take place online</a:t>
            </a:r>
            <a:endParaRPr b="1" sz="2300">
              <a:solidFill>
                <a:srgbClr val="434343"/>
              </a:solidFill>
              <a:latin typeface="Montserrat"/>
              <a:ea typeface="Montserrat"/>
              <a:cs typeface="Montserrat"/>
              <a:sym typeface="Montserrat"/>
            </a:endParaRPr>
          </a:p>
        </p:txBody>
      </p:sp>
      <p:sp>
        <p:nvSpPr>
          <p:cNvPr id="127" name="Google Shape;127;p22"/>
          <p:cNvSpPr txBox="1"/>
          <p:nvPr/>
        </p:nvSpPr>
        <p:spPr>
          <a:xfrm>
            <a:off x="4122075" y="983425"/>
            <a:ext cx="4564800" cy="36906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n" sz="1200">
                <a:solidFill>
                  <a:srgbClr val="434343"/>
                </a:solidFill>
                <a:latin typeface="Montserrat Medium"/>
                <a:ea typeface="Montserrat Medium"/>
                <a:cs typeface="Montserrat Medium"/>
                <a:sym typeface="Montserrat Medium"/>
              </a:rPr>
              <a:t>Brick-and-mortar stores will need to reconfigure their physical store layouts to support social distancing and will need to minimize or eliminate the amount of time customers spend inside their locations. As a result, more of the “browsing” activity that historically took place inside retail establishments will move online.</a:t>
            </a:r>
            <a:endParaRPr sz="1200">
              <a:solidFill>
                <a:srgbClr val="434343"/>
              </a:solidFill>
              <a:latin typeface="Montserrat Medium"/>
              <a:ea typeface="Montserrat Medium"/>
              <a:cs typeface="Montserrat Medium"/>
              <a:sym typeface="Montserrat Medium"/>
            </a:endParaRPr>
          </a:p>
          <a:p>
            <a:pPr indent="0" lvl="0" marL="0" rtl="0" algn="l">
              <a:lnSpc>
                <a:spcPct val="125000"/>
              </a:lnSpc>
              <a:spcBef>
                <a:spcPts val="1000"/>
              </a:spcBef>
              <a:spcAft>
                <a:spcPts val="1000"/>
              </a:spcAft>
              <a:buNone/>
            </a:pPr>
            <a:r>
              <a:rPr lang="en" sz="1200">
                <a:solidFill>
                  <a:srgbClr val="434343"/>
                </a:solidFill>
                <a:latin typeface="Montserrat Medium"/>
                <a:ea typeface="Montserrat Medium"/>
                <a:cs typeface="Montserrat Medium"/>
                <a:sym typeface="Montserrat Medium"/>
              </a:rPr>
              <a:t>Successful holiday merchandising in 2020 will move from in-store displays to dynamic, personalized websites where visitors can browse and discover the items that are most likely to be part of their holiday shopping lists. </a:t>
            </a:r>
            <a:endParaRPr sz="1200">
              <a:solidFill>
                <a:srgbClr val="434343"/>
              </a:solidFill>
              <a:latin typeface="Montserrat Medium"/>
              <a:ea typeface="Montserrat Medium"/>
              <a:cs typeface="Montserrat Medium"/>
              <a:sym typeface="Montserrat Medium"/>
            </a:endParaRPr>
          </a:p>
        </p:txBody>
      </p:sp>
      <p:sp>
        <p:nvSpPr>
          <p:cNvPr id="128" name="Google Shape;128;p22"/>
          <p:cNvSpPr txBox="1"/>
          <p:nvPr/>
        </p:nvSpPr>
        <p:spPr>
          <a:xfrm>
            <a:off x="0" y="4815400"/>
            <a:ext cx="9144000" cy="33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800">
                <a:latin typeface="Montserrat"/>
                <a:ea typeface="Montserrat"/>
                <a:cs typeface="Montserrat"/>
                <a:sym typeface="Montserrat"/>
              </a:rPr>
              <a:t>Source: Inc. , </a:t>
            </a:r>
            <a:r>
              <a:rPr i="1" lang="en" sz="800" u="sng">
                <a:solidFill>
                  <a:schemeClr val="hlink"/>
                </a:solidFill>
                <a:latin typeface="Montserrat"/>
                <a:ea typeface="Montserrat"/>
                <a:cs typeface="Montserrat"/>
                <a:sym typeface="Montserrat"/>
                <a:hlinkClick r:id="rId3"/>
              </a:rPr>
              <a:t>https://www.inc.com/anna-meyer/holiday-retail-shopping-trends-2020.html</a:t>
            </a:r>
            <a:r>
              <a:rPr i="1" lang="en" sz="800">
                <a:latin typeface="Montserrat"/>
                <a:ea typeface="Montserrat"/>
                <a:cs typeface="Montserrat"/>
                <a:sym typeface="Montserrat"/>
              </a:rPr>
              <a:t> </a:t>
            </a:r>
            <a:endParaRPr i="1" sz="800">
              <a:latin typeface="Montserrat"/>
              <a:ea typeface="Montserrat"/>
              <a:cs typeface="Montserrat"/>
              <a:sym typeface="Montserrat"/>
            </a:endParaRPr>
          </a:p>
        </p:txBody>
      </p:sp>
      <p:sp>
        <p:nvSpPr>
          <p:cNvPr id="129" name="Google Shape;129;p22"/>
          <p:cNvSpPr txBox="1"/>
          <p:nvPr/>
        </p:nvSpPr>
        <p:spPr>
          <a:xfrm>
            <a:off x="399600" y="234099"/>
            <a:ext cx="921900" cy="336300"/>
          </a:xfrm>
          <a:prstGeom prst="rect">
            <a:avLst/>
          </a:prstGeom>
          <a:solidFill>
            <a:srgbClr val="DFCEF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n" sz="900" u="none" cap="none" strike="noStrike">
                <a:solidFill>
                  <a:srgbClr val="000E31"/>
                </a:solidFill>
                <a:latin typeface="Montserrat"/>
                <a:ea typeface="Montserrat"/>
                <a:cs typeface="Montserrat"/>
                <a:sym typeface="Montserrat"/>
              </a:rPr>
              <a:t>Your Logo</a:t>
            </a:r>
            <a:endParaRPr b="1" i="0" sz="900" u="none" cap="none" strike="noStrike">
              <a:solidFill>
                <a:srgbClr val="000E3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